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8"/>
  </p:notesMasterIdLst>
  <p:handoutMasterIdLst>
    <p:handoutMasterId r:id="rId29"/>
  </p:handoutMasterIdLst>
  <p:sldIdLst>
    <p:sldId id="265" r:id="rId5"/>
    <p:sldId id="856" r:id="rId6"/>
    <p:sldId id="1014" r:id="rId7"/>
    <p:sldId id="1021" r:id="rId8"/>
    <p:sldId id="1102" r:id="rId9"/>
    <p:sldId id="1118" r:id="rId10"/>
    <p:sldId id="1116" r:id="rId11"/>
    <p:sldId id="1122" r:id="rId12"/>
    <p:sldId id="1123" r:id="rId13"/>
    <p:sldId id="1124" r:id="rId14"/>
    <p:sldId id="1125" r:id="rId15"/>
    <p:sldId id="1126" r:id="rId16"/>
    <p:sldId id="1120" r:id="rId17"/>
    <p:sldId id="1024" r:id="rId18"/>
    <p:sldId id="1128" r:id="rId19"/>
    <p:sldId id="1127" r:id="rId20"/>
    <p:sldId id="1129" r:id="rId21"/>
    <p:sldId id="1130" r:id="rId22"/>
    <p:sldId id="1131" r:id="rId23"/>
    <p:sldId id="1132" r:id="rId24"/>
    <p:sldId id="1133" r:id="rId25"/>
    <p:sldId id="1115" r:id="rId26"/>
    <p:sldId id="269" r:id="rId27"/>
  </p:sldIdLst>
  <p:sldSz cx="12192000" cy="6858000"/>
  <p:notesSz cx="7099300" cy="10234613"/>
  <p:defaultTextStyle>
    <a:defPPr>
      <a:defRPr lang="ja-JP"/>
    </a:defPPr>
    <a:lvl1pPr marL="0" algn="l" defTabSz="1000793" rtl="0" eaLnBrk="1" latinLnBrk="0" hangingPunct="1">
      <a:defRPr kumimoji="1" sz="1969" kern="1200">
        <a:solidFill>
          <a:schemeClr val="tx1"/>
        </a:solidFill>
        <a:latin typeface="+mn-lt"/>
        <a:ea typeface="+mn-ea"/>
        <a:cs typeface="+mn-cs"/>
      </a:defRPr>
    </a:lvl1pPr>
    <a:lvl2pPr marL="500397" algn="l" defTabSz="1000793" rtl="0" eaLnBrk="1" latinLnBrk="0" hangingPunct="1">
      <a:defRPr kumimoji="1" sz="1969" kern="1200">
        <a:solidFill>
          <a:schemeClr val="tx1"/>
        </a:solidFill>
        <a:latin typeface="+mn-lt"/>
        <a:ea typeface="+mn-ea"/>
        <a:cs typeface="+mn-cs"/>
      </a:defRPr>
    </a:lvl2pPr>
    <a:lvl3pPr marL="1000793" algn="l" defTabSz="1000793" rtl="0" eaLnBrk="1" latinLnBrk="0" hangingPunct="1">
      <a:defRPr kumimoji="1" sz="1969" kern="1200">
        <a:solidFill>
          <a:schemeClr val="tx1"/>
        </a:solidFill>
        <a:latin typeface="+mn-lt"/>
        <a:ea typeface="+mn-ea"/>
        <a:cs typeface="+mn-cs"/>
      </a:defRPr>
    </a:lvl3pPr>
    <a:lvl4pPr marL="1501189" algn="l" defTabSz="1000793" rtl="0" eaLnBrk="1" latinLnBrk="0" hangingPunct="1">
      <a:defRPr kumimoji="1" sz="1969" kern="1200">
        <a:solidFill>
          <a:schemeClr val="tx1"/>
        </a:solidFill>
        <a:latin typeface="+mn-lt"/>
        <a:ea typeface="+mn-ea"/>
        <a:cs typeface="+mn-cs"/>
      </a:defRPr>
    </a:lvl4pPr>
    <a:lvl5pPr marL="2001585" algn="l" defTabSz="1000793" rtl="0" eaLnBrk="1" latinLnBrk="0" hangingPunct="1">
      <a:defRPr kumimoji="1" sz="1969" kern="1200">
        <a:solidFill>
          <a:schemeClr val="tx1"/>
        </a:solidFill>
        <a:latin typeface="+mn-lt"/>
        <a:ea typeface="+mn-ea"/>
        <a:cs typeface="+mn-cs"/>
      </a:defRPr>
    </a:lvl5pPr>
    <a:lvl6pPr marL="2501982" algn="l" defTabSz="1000793" rtl="0" eaLnBrk="1" latinLnBrk="0" hangingPunct="1">
      <a:defRPr kumimoji="1" sz="1969" kern="1200">
        <a:solidFill>
          <a:schemeClr val="tx1"/>
        </a:solidFill>
        <a:latin typeface="+mn-lt"/>
        <a:ea typeface="+mn-ea"/>
        <a:cs typeface="+mn-cs"/>
      </a:defRPr>
    </a:lvl6pPr>
    <a:lvl7pPr marL="3002378" algn="l" defTabSz="1000793" rtl="0" eaLnBrk="1" latinLnBrk="0" hangingPunct="1">
      <a:defRPr kumimoji="1" sz="1969" kern="1200">
        <a:solidFill>
          <a:schemeClr val="tx1"/>
        </a:solidFill>
        <a:latin typeface="+mn-lt"/>
        <a:ea typeface="+mn-ea"/>
        <a:cs typeface="+mn-cs"/>
      </a:defRPr>
    </a:lvl7pPr>
    <a:lvl8pPr marL="3502775" algn="l" defTabSz="1000793" rtl="0" eaLnBrk="1" latinLnBrk="0" hangingPunct="1">
      <a:defRPr kumimoji="1" sz="1969" kern="1200">
        <a:solidFill>
          <a:schemeClr val="tx1"/>
        </a:solidFill>
        <a:latin typeface="+mn-lt"/>
        <a:ea typeface="+mn-ea"/>
        <a:cs typeface="+mn-cs"/>
      </a:defRPr>
    </a:lvl8pPr>
    <a:lvl9pPr marL="4003171" algn="l" defTabSz="1000793" rtl="0" eaLnBrk="1" latinLnBrk="0" hangingPunct="1">
      <a:defRPr kumimoji="1" sz="19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00"/>
    <a:srgbClr val="FF9900"/>
    <a:srgbClr val="FF66CC"/>
    <a:srgbClr val="0E00C0"/>
    <a:srgbClr val="FF0000"/>
    <a:srgbClr val="2B91AF"/>
    <a:srgbClr val="F2F2F2"/>
    <a:srgbClr val="525252"/>
    <a:srgbClr val="FFF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6" autoAdjust="0"/>
    <p:restoredTop sz="87798" autoAdjust="0"/>
  </p:normalViewPr>
  <p:slideViewPr>
    <p:cSldViewPr snapToGrid="0">
      <p:cViewPr varScale="1">
        <p:scale>
          <a:sx n="59" d="100"/>
          <a:sy n="59" d="100"/>
        </p:scale>
        <p:origin x="996" y="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12" y="8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58688D3-BA35-4390-94C2-30CDBB7362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44C5D87-C1A3-4A53-B222-A3481B5D6573}"/>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97F149B6-72FD-48DC-B830-639313C6A2D0}" type="datetimeFigureOut">
              <a:rPr kumimoji="1" lang="ja-JP" altLang="en-US" smtClean="0"/>
              <a:t>2024/2/9</a:t>
            </a:fld>
            <a:endParaRPr kumimoji="1" lang="ja-JP" altLang="en-US"/>
          </a:p>
        </p:txBody>
      </p:sp>
      <p:sp>
        <p:nvSpPr>
          <p:cNvPr id="4" name="フッター プレースホルダー 3">
            <a:extLst>
              <a:ext uri="{FF2B5EF4-FFF2-40B4-BE49-F238E27FC236}">
                <a16:creationId xmlns:a16="http://schemas.microsoft.com/office/drawing/2014/main" id="{8160950F-1AF2-4111-881B-D7DCFF5F5424}"/>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B483ADB-387C-4F4C-A7FA-67538F30242C}"/>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C598489E-A2A7-4476-9198-205B011A25B1}" type="slidenum">
              <a:rPr kumimoji="1" lang="ja-JP" altLang="en-US" smtClean="0"/>
              <a:t>‹#›</a:t>
            </a:fld>
            <a:endParaRPr kumimoji="1" lang="ja-JP" altLang="en-US"/>
          </a:p>
        </p:txBody>
      </p:sp>
    </p:spTree>
    <p:extLst>
      <p:ext uri="{BB962C8B-B14F-4D97-AF65-F5344CB8AC3E}">
        <p14:creationId xmlns:p14="http://schemas.microsoft.com/office/powerpoint/2010/main" val="901955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7C12851-3109-4739-BEB8-903908018599}" type="datetimeFigureOut">
              <a:rPr kumimoji="1" lang="ja-JP" altLang="en-US" smtClean="0"/>
              <a:t>2024/2/9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91D73523-41ED-47A6-87AA-39ABBA3F9C24}" type="slidenum">
              <a:rPr kumimoji="1" lang="ja-JP" altLang="en-US" smtClean="0"/>
              <a:t>‹#›</a:t>
            </a:fld>
            <a:endParaRPr kumimoji="1" lang="ja-JP" altLang="en-US"/>
          </a:p>
        </p:txBody>
      </p:sp>
    </p:spTree>
    <p:extLst>
      <p:ext uri="{BB962C8B-B14F-4D97-AF65-F5344CB8AC3E}">
        <p14:creationId xmlns:p14="http://schemas.microsoft.com/office/powerpoint/2010/main" val="4521087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a:t>
            </a:fld>
            <a:endParaRPr kumimoji="1" lang="ja-JP" altLang="en-US"/>
          </a:p>
        </p:txBody>
      </p:sp>
    </p:spTree>
    <p:extLst>
      <p:ext uri="{BB962C8B-B14F-4D97-AF65-F5344CB8AC3E}">
        <p14:creationId xmlns:p14="http://schemas.microsoft.com/office/powerpoint/2010/main" val="147288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C0AFC-33EC-B243-4F4E-93055430F1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66A865-354A-C9E4-A3BD-8CCB6B70BA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B8B9A-E1B2-5107-E6DF-1B3D57FF595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F04E7DB-3108-130A-DB43-084D7AA8A66A}"/>
              </a:ext>
            </a:extLst>
          </p:cNvPr>
          <p:cNvSpPr>
            <a:spLocks noGrp="1"/>
          </p:cNvSpPr>
          <p:nvPr>
            <p:ph type="sldNum" sz="quarter" idx="5"/>
          </p:nvPr>
        </p:nvSpPr>
        <p:spPr/>
        <p:txBody>
          <a:bodyPr/>
          <a:lstStyle/>
          <a:p>
            <a:fld id="{91D73523-41ED-47A6-87AA-39ABBA3F9C24}" type="slidenum">
              <a:rPr kumimoji="1" lang="ja-JP" altLang="en-US" smtClean="0"/>
              <a:t>10</a:t>
            </a:fld>
            <a:endParaRPr kumimoji="1" lang="ja-JP" altLang="en-US"/>
          </a:p>
        </p:txBody>
      </p:sp>
    </p:spTree>
    <p:extLst>
      <p:ext uri="{BB962C8B-B14F-4D97-AF65-F5344CB8AC3E}">
        <p14:creationId xmlns:p14="http://schemas.microsoft.com/office/powerpoint/2010/main" val="44826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C3EBA-5861-48AC-8E67-F9F01682B3F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FC15BB-A20F-49B8-F8D5-57D3F819DF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B859D-0CDB-BF3B-DA30-D2AA68D62CA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6240970-2C34-9E38-6291-52E24B37556B}"/>
              </a:ext>
            </a:extLst>
          </p:cNvPr>
          <p:cNvSpPr>
            <a:spLocks noGrp="1"/>
          </p:cNvSpPr>
          <p:nvPr>
            <p:ph type="sldNum" sz="quarter" idx="5"/>
          </p:nvPr>
        </p:nvSpPr>
        <p:spPr/>
        <p:txBody>
          <a:bodyPr/>
          <a:lstStyle/>
          <a:p>
            <a:fld id="{91D73523-41ED-47A6-87AA-39ABBA3F9C24}" type="slidenum">
              <a:rPr kumimoji="1" lang="ja-JP" altLang="en-US" smtClean="0"/>
              <a:t>11</a:t>
            </a:fld>
            <a:endParaRPr kumimoji="1" lang="ja-JP" altLang="en-US"/>
          </a:p>
        </p:txBody>
      </p:sp>
    </p:spTree>
    <p:extLst>
      <p:ext uri="{BB962C8B-B14F-4D97-AF65-F5344CB8AC3E}">
        <p14:creationId xmlns:p14="http://schemas.microsoft.com/office/powerpoint/2010/main" val="3151950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78FDB-653E-1BBF-19A3-24CCD35C5D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7F054A-89A5-37F9-DC12-5EE02B4A67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D747CC-E0C0-06D4-AFC1-E5A10177FE3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E886185-FFC9-1245-AD94-EF56FCD871B2}"/>
              </a:ext>
            </a:extLst>
          </p:cNvPr>
          <p:cNvSpPr>
            <a:spLocks noGrp="1"/>
          </p:cNvSpPr>
          <p:nvPr>
            <p:ph type="sldNum" sz="quarter" idx="5"/>
          </p:nvPr>
        </p:nvSpPr>
        <p:spPr/>
        <p:txBody>
          <a:bodyPr/>
          <a:lstStyle/>
          <a:p>
            <a:fld id="{91D73523-41ED-47A6-87AA-39ABBA3F9C24}" type="slidenum">
              <a:rPr kumimoji="1" lang="ja-JP" altLang="en-US" smtClean="0"/>
              <a:t>12</a:t>
            </a:fld>
            <a:endParaRPr kumimoji="1" lang="ja-JP" altLang="en-US"/>
          </a:p>
        </p:txBody>
      </p:sp>
    </p:spTree>
    <p:extLst>
      <p:ext uri="{BB962C8B-B14F-4D97-AF65-F5344CB8AC3E}">
        <p14:creationId xmlns:p14="http://schemas.microsoft.com/office/powerpoint/2010/main" val="237605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13</a:t>
            </a:fld>
            <a:endParaRPr kumimoji="1" lang="ja-JP" altLang="en-US"/>
          </a:p>
        </p:txBody>
      </p:sp>
    </p:spTree>
    <p:extLst>
      <p:ext uri="{BB962C8B-B14F-4D97-AF65-F5344CB8AC3E}">
        <p14:creationId xmlns:p14="http://schemas.microsoft.com/office/powerpoint/2010/main" val="247966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14</a:t>
            </a:fld>
            <a:endParaRPr kumimoji="1" lang="ja-JP" altLang="en-US"/>
          </a:p>
        </p:txBody>
      </p:sp>
    </p:spTree>
    <p:extLst>
      <p:ext uri="{BB962C8B-B14F-4D97-AF65-F5344CB8AC3E}">
        <p14:creationId xmlns:p14="http://schemas.microsoft.com/office/powerpoint/2010/main" val="84917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350C-B119-9560-FFB5-1A51BE80AB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7E73D8-AD07-8C0B-8F5D-F1C296FB28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AFAED-7202-C40F-C8A5-8FB695DAD9D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F3F9CC5-794D-1A02-47E9-F280795D0CA7}"/>
              </a:ext>
            </a:extLst>
          </p:cNvPr>
          <p:cNvSpPr>
            <a:spLocks noGrp="1"/>
          </p:cNvSpPr>
          <p:nvPr>
            <p:ph type="sldNum" sz="quarter" idx="5"/>
          </p:nvPr>
        </p:nvSpPr>
        <p:spPr/>
        <p:txBody>
          <a:bodyPr/>
          <a:lstStyle/>
          <a:p>
            <a:fld id="{91D73523-41ED-47A6-87AA-39ABBA3F9C24}" type="slidenum">
              <a:rPr kumimoji="1" lang="ja-JP" altLang="en-US" smtClean="0"/>
              <a:t>15</a:t>
            </a:fld>
            <a:endParaRPr kumimoji="1" lang="ja-JP" altLang="en-US"/>
          </a:p>
        </p:txBody>
      </p:sp>
    </p:spTree>
    <p:extLst>
      <p:ext uri="{BB962C8B-B14F-4D97-AF65-F5344CB8AC3E}">
        <p14:creationId xmlns:p14="http://schemas.microsoft.com/office/powerpoint/2010/main" val="285471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E36EC-2638-ACE4-687D-E4A10EABAB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3733C8-3C74-81B9-9BDE-713D46B21F7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366E0F8-5793-5B38-1131-AD74D99604B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8CD67E2-742C-4EC2-CB80-442BEC66F6A2}"/>
              </a:ext>
            </a:extLst>
          </p:cNvPr>
          <p:cNvSpPr>
            <a:spLocks noGrp="1"/>
          </p:cNvSpPr>
          <p:nvPr>
            <p:ph type="sldNum" sz="quarter" idx="5"/>
          </p:nvPr>
        </p:nvSpPr>
        <p:spPr/>
        <p:txBody>
          <a:bodyPr/>
          <a:lstStyle/>
          <a:p>
            <a:fld id="{91D73523-41ED-47A6-87AA-39ABBA3F9C24}" type="slidenum">
              <a:rPr kumimoji="1" lang="ja-JP" altLang="en-US" smtClean="0"/>
              <a:t>16</a:t>
            </a:fld>
            <a:endParaRPr kumimoji="1" lang="ja-JP" altLang="en-US"/>
          </a:p>
        </p:txBody>
      </p:sp>
    </p:spTree>
    <p:extLst>
      <p:ext uri="{BB962C8B-B14F-4D97-AF65-F5344CB8AC3E}">
        <p14:creationId xmlns:p14="http://schemas.microsoft.com/office/powerpoint/2010/main" val="267644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FC9F0-EBF7-8934-B6D9-8B3B4632A85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47EEFC-173E-7C5F-DE99-A8E313908A6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820CF3-D53E-D340-387A-38500F83A45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77F3FB8-0F8C-D94D-7F3B-61354235FD95}"/>
              </a:ext>
            </a:extLst>
          </p:cNvPr>
          <p:cNvSpPr>
            <a:spLocks noGrp="1"/>
          </p:cNvSpPr>
          <p:nvPr>
            <p:ph type="sldNum" sz="quarter" idx="5"/>
          </p:nvPr>
        </p:nvSpPr>
        <p:spPr/>
        <p:txBody>
          <a:bodyPr/>
          <a:lstStyle/>
          <a:p>
            <a:fld id="{91D73523-41ED-47A6-87AA-39ABBA3F9C24}" type="slidenum">
              <a:rPr kumimoji="1" lang="ja-JP" altLang="en-US" smtClean="0"/>
              <a:t>17</a:t>
            </a:fld>
            <a:endParaRPr kumimoji="1" lang="ja-JP" altLang="en-US"/>
          </a:p>
        </p:txBody>
      </p:sp>
    </p:spTree>
    <p:extLst>
      <p:ext uri="{BB962C8B-B14F-4D97-AF65-F5344CB8AC3E}">
        <p14:creationId xmlns:p14="http://schemas.microsoft.com/office/powerpoint/2010/main" val="2007998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B8513-5BA3-C22D-E13F-6AF18A8042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6912B1-3235-27E5-4E1C-AF0E26FE02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165C61F-91B0-24A8-D161-B59A2110EDD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08A29A8-3B11-DEC9-7475-237BF0B5381C}"/>
              </a:ext>
            </a:extLst>
          </p:cNvPr>
          <p:cNvSpPr>
            <a:spLocks noGrp="1"/>
          </p:cNvSpPr>
          <p:nvPr>
            <p:ph type="sldNum" sz="quarter" idx="5"/>
          </p:nvPr>
        </p:nvSpPr>
        <p:spPr/>
        <p:txBody>
          <a:bodyPr/>
          <a:lstStyle/>
          <a:p>
            <a:fld id="{91D73523-41ED-47A6-87AA-39ABBA3F9C24}" type="slidenum">
              <a:rPr kumimoji="1" lang="ja-JP" altLang="en-US" smtClean="0"/>
              <a:t>18</a:t>
            </a:fld>
            <a:endParaRPr kumimoji="1" lang="ja-JP" altLang="en-US"/>
          </a:p>
        </p:txBody>
      </p:sp>
    </p:spTree>
    <p:extLst>
      <p:ext uri="{BB962C8B-B14F-4D97-AF65-F5344CB8AC3E}">
        <p14:creationId xmlns:p14="http://schemas.microsoft.com/office/powerpoint/2010/main" val="2317763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D3E36-15BF-8BB9-6831-B591B360EC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895915-2CBB-5BB0-C784-200F310894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1B295A-C133-7D62-B972-BAF6F9796CA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61D525A-7702-A953-B2D4-B34CABEAAD85}"/>
              </a:ext>
            </a:extLst>
          </p:cNvPr>
          <p:cNvSpPr>
            <a:spLocks noGrp="1"/>
          </p:cNvSpPr>
          <p:nvPr>
            <p:ph type="sldNum" sz="quarter" idx="5"/>
          </p:nvPr>
        </p:nvSpPr>
        <p:spPr/>
        <p:txBody>
          <a:bodyPr/>
          <a:lstStyle/>
          <a:p>
            <a:fld id="{91D73523-41ED-47A6-87AA-39ABBA3F9C24}" type="slidenum">
              <a:rPr kumimoji="1" lang="ja-JP" altLang="en-US" smtClean="0"/>
              <a:t>19</a:t>
            </a:fld>
            <a:endParaRPr kumimoji="1" lang="ja-JP" altLang="en-US"/>
          </a:p>
        </p:txBody>
      </p:sp>
    </p:spTree>
    <p:extLst>
      <p:ext uri="{BB962C8B-B14F-4D97-AF65-F5344CB8AC3E}">
        <p14:creationId xmlns:p14="http://schemas.microsoft.com/office/powerpoint/2010/main" val="317185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a:t>
            </a:fld>
            <a:endParaRPr kumimoji="1" lang="ja-JP" altLang="en-US"/>
          </a:p>
        </p:txBody>
      </p:sp>
    </p:spTree>
    <p:extLst>
      <p:ext uri="{BB962C8B-B14F-4D97-AF65-F5344CB8AC3E}">
        <p14:creationId xmlns:p14="http://schemas.microsoft.com/office/powerpoint/2010/main" val="3286916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3FFAE-4743-1480-D692-A3496B1667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4E61E2-D49D-1022-8D30-2FDF21ED3F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40649F-A4D3-7A23-5ACF-1E771614661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EF1B344-C400-0B12-C877-9A970CF46423}"/>
              </a:ext>
            </a:extLst>
          </p:cNvPr>
          <p:cNvSpPr>
            <a:spLocks noGrp="1"/>
          </p:cNvSpPr>
          <p:nvPr>
            <p:ph type="sldNum" sz="quarter" idx="5"/>
          </p:nvPr>
        </p:nvSpPr>
        <p:spPr/>
        <p:txBody>
          <a:bodyPr/>
          <a:lstStyle/>
          <a:p>
            <a:fld id="{91D73523-41ED-47A6-87AA-39ABBA3F9C24}" type="slidenum">
              <a:rPr kumimoji="1" lang="ja-JP" altLang="en-US" smtClean="0"/>
              <a:t>20</a:t>
            </a:fld>
            <a:endParaRPr kumimoji="1" lang="ja-JP" altLang="en-US"/>
          </a:p>
        </p:txBody>
      </p:sp>
    </p:spTree>
    <p:extLst>
      <p:ext uri="{BB962C8B-B14F-4D97-AF65-F5344CB8AC3E}">
        <p14:creationId xmlns:p14="http://schemas.microsoft.com/office/powerpoint/2010/main" val="650064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2F87B-742B-AFE6-377C-0EE931B69D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6D9A09-B89B-28B4-CA1F-2955F0BCEF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57FF6E-F6AA-1137-6B3B-AE49F61C006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823DFE9-B4D9-0EBC-584C-08F3B4C5FC37}"/>
              </a:ext>
            </a:extLst>
          </p:cNvPr>
          <p:cNvSpPr>
            <a:spLocks noGrp="1"/>
          </p:cNvSpPr>
          <p:nvPr>
            <p:ph type="sldNum" sz="quarter" idx="5"/>
          </p:nvPr>
        </p:nvSpPr>
        <p:spPr/>
        <p:txBody>
          <a:bodyPr/>
          <a:lstStyle/>
          <a:p>
            <a:fld id="{91D73523-41ED-47A6-87AA-39ABBA3F9C24}" type="slidenum">
              <a:rPr kumimoji="1" lang="ja-JP" altLang="en-US" smtClean="0"/>
              <a:t>21</a:t>
            </a:fld>
            <a:endParaRPr kumimoji="1" lang="ja-JP" altLang="en-US"/>
          </a:p>
        </p:txBody>
      </p:sp>
    </p:spTree>
    <p:extLst>
      <p:ext uri="{BB962C8B-B14F-4D97-AF65-F5344CB8AC3E}">
        <p14:creationId xmlns:p14="http://schemas.microsoft.com/office/powerpoint/2010/main" val="1133923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22</a:t>
            </a:fld>
            <a:endParaRPr kumimoji="1" lang="ja-JP" altLang="en-US"/>
          </a:p>
        </p:txBody>
      </p:sp>
    </p:spTree>
    <p:extLst>
      <p:ext uri="{BB962C8B-B14F-4D97-AF65-F5344CB8AC3E}">
        <p14:creationId xmlns:p14="http://schemas.microsoft.com/office/powerpoint/2010/main" val="84031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a:t>
            </a:fld>
            <a:endParaRPr kumimoji="1" lang="ja-JP" altLang="en-US"/>
          </a:p>
        </p:txBody>
      </p:sp>
    </p:spTree>
    <p:extLst>
      <p:ext uri="{BB962C8B-B14F-4D97-AF65-F5344CB8AC3E}">
        <p14:creationId xmlns:p14="http://schemas.microsoft.com/office/powerpoint/2010/main" val="34187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4</a:t>
            </a:fld>
            <a:endParaRPr kumimoji="1" lang="ja-JP" altLang="en-US"/>
          </a:p>
        </p:txBody>
      </p:sp>
    </p:spTree>
    <p:extLst>
      <p:ext uri="{BB962C8B-B14F-4D97-AF65-F5344CB8AC3E}">
        <p14:creationId xmlns:p14="http://schemas.microsoft.com/office/powerpoint/2010/main" val="341942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5</a:t>
            </a:fld>
            <a:endParaRPr kumimoji="1" lang="ja-JP" altLang="en-US"/>
          </a:p>
        </p:txBody>
      </p:sp>
    </p:spTree>
    <p:extLst>
      <p:ext uri="{BB962C8B-B14F-4D97-AF65-F5344CB8AC3E}">
        <p14:creationId xmlns:p14="http://schemas.microsoft.com/office/powerpoint/2010/main" val="273962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23869-F13A-D654-85E4-BEA7A56ADD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3A9062-535C-A475-16EC-147C72B38DB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ABE45DD-B39A-F385-9397-D4030A07BBF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80DA685-EABD-6D79-4A73-91BB33727D3F}"/>
              </a:ext>
            </a:extLst>
          </p:cNvPr>
          <p:cNvSpPr>
            <a:spLocks noGrp="1"/>
          </p:cNvSpPr>
          <p:nvPr>
            <p:ph type="sldNum" sz="quarter" idx="5"/>
          </p:nvPr>
        </p:nvSpPr>
        <p:spPr/>
        <p:txBody>
          <a:bodyPr/>
          <a:lstStyle/>
          <a:p>
            <a:fld id="{91D73523-41ED-47A6-87AA-39ABBA3F9C24}" type="slidenum">
              <a:rPr kumimoji="1" lang="ja-JP" altLang="en-US" smtClean="0"/>
              <a:t>6</a:t>
            </a:fld>
            <a:endParaRPr kumimoji="1" lang="ja-JP" altLang="en-US"/>
          </a:p>
        </p:txBody>
      </p:sp>
    </p:spTree>
    <p:extLst>
      <p:ext uri="{BB962C8B-B14F-4D97-AF65-F5344CB8AC3E}">
        <p14:creationId xmlns:p14="http://schemas.microsoft.com/office/powerpoint/2010/main" val="2385220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A562-7E42-8A9D-9B30-1654D2CD98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4918CF-2E56-39F8-0150-4AC03BD36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6EAC3E-6F4B-BF52-BABA-CEB0F9F87D8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9F0B059-EF21-A870-31AA-C1E7F61905B2}"/>
              </a:ext>
            </a:extLst>
          </p:cNvPr>
          <p:cNvSpPr>
            <a:spLocks noGrp="1"/>
          </p:cNvSpPr>
          <p:nvPr>
            <p:ph type="sldNum" sz="quarter" idx="5"/>
          </p:nvPr>
        </p:nvSpPr>
        <p:spPr/>
        <p:txBody>
          <a:bodyPr/>
          <a:lstStyle/>
          <a:p>
            <a:fld id="{91D73523-41ED-47A6-87AA-39ABBA3F9C24}" type="slidenum">
              <a:rPr kumimoji="1" lang="ja-JP" altLang="en-US" smtClean="0"/>
              <a:t>7</a:t>
            </a:fld>
            <a:endParaRPr kumimoji="1" lang="ja-JP" altLang="en-US"/>
          </a:p>
        </p:txBody>
      </p:sp>
    </p:spTree>
    <p:extLst>
      <p:ext uri="{BB962C8B-B14F-4D97-AF65-F5344CB8AC3E}">
        <p14:creationId xmlns:p14="http://schemas.microsoft.com/office/powerpoint/2010/main" val="371647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EF3CF-23D0-8170-5D23-B3853183D8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F43D26-B488-F326-2BE7-D3DB476F8B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FCA62E-9757-CDE9-742B-E2BB8BCDBE4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11DE28-5FD0-A024-C2C6-04D7CB7E45C5}"/>
              </a:ext>
            </a:extLst>
          </p:cNvPr>
          <p:cNvSpPr>
            <a:spLocks noGrp="1"/>
          </p:cNvSpPr>
          <p:nvPr>
            <p:ph type="sldNum" sz="quarter" idx="5"/>
          </p:nvPr>
        </p:nvSpPr>
        <p:spPr/>
        <p:txBody>
          <a:bodyPr/>
          <a:lstStyle/>
          <a:p>
            <a:fld id="{91D73523-41ED-47A6-87AA-39ABBA3F9C24}" type="slidenum">
              <a:rPr kumimoji="1" lang="ja-JP" altLang="en-US" smtClean="0"/>
              <a:t>8</a:t>
            </a:fld>
            <a:endParaRPr kumimoji="1" lang="ja-JP" altLang="en-US"/>
          </a:p>
        </p:txBody>
      </p:sp>
    </p:spTree>
    <p:extLst>
      <p:ext uri="{BB962C8B-B14F-4D97-AF65-F5344CB8AC3E}">
        <p14:creationId xmlns:p14="http://schemas.microsoft.com/office/powerpoint/2010/main" val="24483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9CCFC-D23C-AC56-10D6-2315A2CB95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52C99C-B5B3-0782-6C84-F321E98A7F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F27D63-B4DB-8E77-D62F-558F505ADE0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D88E612-886C-3760-C623-A2681F11A054}"/>
              </a:ext>
            </a:extLst>
          </p:cNvPr>
          <p:cNvSpPr>
            <a:spLocks noGrp="1"/>
          </p:cNvSpPr>
          <p:nvPr>
            <p:ph type="sldNum" sz="quarter" idx="5"/>
          </p:nvPr>
        </p:nvSpPr>
        <p:spPr/>
        <p:txBody>
          <a:bodyPr/>
          <a:lstStyle/>
          <a:p>
            <a:fld id="{91D73523-41ED-47A6-87AA-39ABBA3F9C24}" type="slidenum">
              <a:rPr kumimoji="1" lang="ja-JP" altLang="en-US" smtClean="0"/>
              <a:t>9</a:t>
            </a:fld>
            <a:endParaRPr kumimoji="1" lang="ja-JP" altLang="en-US"/>
          </a:p>
        </p:txBody>
      </p:sp>
    </p:spTree>
    <p:extLst>
      <p:ext uri="{BB962C8B-B14F-4D97-AF65-F5344CB8AC3E}">
        <p14:creationId xmlns:p14="http://schemas.microsoft.com/office/powerpoint/2010/main" val="1958333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タイトル スライド">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14" name="タイトル 1"/>
          <p:cNvSpPr>
            <a:spLocks noGrp="1"/>
          </p:cNvSpPr>
          <p:nvPr>
            <p:ph type="ctrTitle" hasCustomPrompt="1"/>
          </p:nvPr>
        </p:nvSpPr>
        <p:spPr>
          <a:xfrm>
            <a:off x="623455" y="1412776"/>
            <a:ext cx="10734455" cy="2016223"/>
          </a:xfrm>
          <a:ln>
            <a:noFill/>
          </a:ln>
        </p:spPr>
        <p:txBody>
          <a:bodyPr anchor="b" anchorCtr="1">
            <a:normAutofit/>
          </a:bodyPr>
          <a:lstStyle>
            <a:lvl1pPr algn="ctr">
              <a:defRPr sz="4200">
                <a:solidFill>
                  <a:srgbClr val="525252"/>
                </a:solidFill>
                <a:latin typeface="Noto Sans CJK JP" panose="020B0500000000000000" pitchFamily="34" charset="-128"/>
                <a:ea typeface="Noto Sans CJK JP" panose="020B0500000000000000" pitchFamily="34" charset="-128"/>
              </a:defRPr>
            </a:lvl1pPr>
          </a:lstStyle>
          <a:p>
            <a:r>
              <a:rPr kumimoji="1" lang="ja-JP" altLang="en-US"/>
              <a:t>マスター タイトルの書式設定</a:t>
            </a:r>
          </a:p>
        </p:txBody>
      </p:sp>
      <p:sp>
        <p:nvSpPr>
          <p:cNvPr id="15" name="サブタイトル 2"/>
          <p:cNvSpPr>
            <a:spLocks noGrp="1"/>
          </p:cNvSpPr>
          <p:nvPr>
            <p:ph type="subTitle" idx="1" hasCustomPrompt="1"/>
          </p:nvPr>
        </p:nvSpPr>
        <p:spPr>
          <a:xfrm>
            <a:off x="4428892" y="3802330"/>
            <a:ext cx="3123579" cy="466228"/>
          </a:xfrm>
        </p:spPr>
        <p:txBody>
          <a:bodyPr>
            <a:normAutofit/>
          </a:bodyPr>
          <a:lstStyle>
            <a:lvl1pPr marL="0" indent="0" algn="ctr">
              <a:buNone/>
              <a:defRPr sz="1800">
                <a:solidFill>
                  <a:srgbClr val="828282"/>
                </a:solidFill>
                <a:latin typeface="Noto Sans CJK JP" panose="020B0500000000000000" pitchFamily="34" charset="-128"/>
                <a:ea typeface="Noto Sans CJK JP" panose="020B0500000000000000" pitchFamily="34" charset="-128"/>
              </a:defRPr>
            </a:lvl1pPr>
            <a:lvl2pPr marL="640035" indent="0" algn="ctr">
              <a:buNone/>
              <a:defRPr>
                <a:solidFill>
                  <a:schemeClr val="tx1">
                    <a:tint val="75000"/>
                  </a:schemeClr>
                </a:solidFill>
              </a:defRPr>
            </a:lvl2pPr>
            <a:lvl3pPr marL="1280068" indent="0" algn="ctr">
              <a:buNone/>
              <a:defRPr>
                <a:solidFill>
                  <a:schemeClr val="tx1">
                    <a:tint val="75000"/>
                  </a:schemeClr>
                </a:solidFill>
              </a:defRPr>
            </a:lvl3pPr>
            <a:lvl4pPr marL="1920103" indent="0" algn="ctr">
              <a:buNone/>
              <a:defRPr>
                <a:solidFill>
                  <a:schemeClr val="tx1">
                    <a:tint val="75000"/>
                  </a:schemeClr>
                </a:solidFill>
              </a:defRPr>
            </a:lvl4pPr>
            <a:lvl5pPr marL="2560136" indent="0" algn="ctr">
              <a:buNone/>
              <a:defRPr>
                <a:solidFill>
                  <a:schemeClr val="tx1">
                    <a:tint val="75000"/>
                  </a:schemeClr>
                </a:solidFill>
              </a:defRPr>
            </a:lvl5pPr>
            <a:lvl6pPr marL="3200171" indent="0" algn="ctr">
              <a:buNone/>
              <a:defRPr>
                <a:solidFill>
                  <a:schemeClr val="tx1">
                    <a:tint val="75000"/>
                  </a:schemeClr>
                </a:solidFill>
              </a:defRPr>
            </a:lvl6pPr>
            <a:lvl7pPr marL="3840206" indent="0" algn="ctr">
              <a:buNone/>
              <a:defRPr>
                <a:solidFill>
                  <a:schemeClr val="tx1">
                    <a:tint val="75000"/>
                  </a:schemeClr>
                </a:solidFill>
              </a:defRPr>
            </a:lvl7pPr>
            <a:lvl8pPr marL="4480240" indent="0" algn="ctr">
              <a:buNone/>
              <a:defRPr>
                <a:solidFill>
                  <a:schemeClr val="tx1">
                    <a:tint val="75000"/>
                  </a:schemeClr>
                </a:solidFill>
              </a:defRPr>
            </a:lvl8pPr>
            <a:lvl9pPr marL="5120274" indent="0" algn="ctr">
              <a:buNone/>
              <a:defRPr>
                <a:solidFill>
                  <a:schemeClr val="tx1">
                    <a:tint val="75000"/>
                  </a:schemeClr>
                </a:solidFill>
              </a:defRPr>
            </a:lvl9pPr>
          </a:lstStyle>
          <a:p>
            <a:r>
              <a:rPr kumimoji="1" lang="en-US" altLang="ja-JP"/>
              <a:t>2018</a:t>
            </a:r>
            <a:r>
              <a:rPr kumimoji="1" lang="ja-JP" altLang="en-US"/>
              <a:t>年</a:t>
            </a:r>
            <a:r>
              <a:rPr kumimoji="1" lang="en-US" altLang="ja-JP"/>
              <a:t>5</a:t>
            </a:r>
            <a:r>
              <a:rPr kumimoji="1" lang="ja-JP" altLang="en-US"/>
              <a:t>月</a:t>
            </a:r>
            <a:r>
              <a:rPr kumimoji="1" lang="en-US" altLang="ja-JP"/>
              <a:t>9</a:t>
            </a:r>
            <a:r>
              <a:rPr kumimoji="1" lang="ja-JP" altLang="en-US"/>
              <a:t>日</a:t>
            </a:r>
          </a:p>
        </p:txBody>
      </p:sp>
      <p:grpSp>
        <p:nvGrpSpPr>
          <p:cNvPr id="19" name="Group 18">
            <a:extLst>
              <a:ext uri="{FF2B5EF4-FFF2-40B4-BE49-F238E27FC236}">
                <a16:creationId xmlns:a16="http://schemas.microsoft.com/office/drawing/2014/main" id="{1156B7C6-873A-8645-99F9-F2F3C8BBA04D}"/>
              </a:ext>
            </a:extLst>
          </p:cNvPr>
          <p:cNvGrpSpPr/>
          <p:nvPr userDrawn="1"/>
        </p:nvGrpSpPr>
        <p:grpSpPr>
          <a:xfrm>
            <a:off x="-5" y="1"/>
            <a:ext cx="3358113" cy="1484783"/>
            <a:chOff x="-5" y="1"/>
            <a:chExt cx="3358113" cy="1484783"/>
          </a:xfrm>
        </p:grpSpPr>
        <p:sp>
          <p:nvSpPr>
            <p:cNvPr id="23" name="Right Triangle 22">
              <a:extLst>
                <a:ext uri="{FF2B5EF4-FFF2-40B4-BE49-F238E27FC236}">
                  <a16:creationId xmlns:a16="http://schemas.microsoft.com/office/drawing/2014/main" id="{10532400-AC72-D94B-8EB0-463DE47B6F5D}"/>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EBA72EC7-AF17-3A4D-8F9B-CC412D1163F6}"/>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19DF01A-83AE-8E4C-A82F-5829BAA28776}"/>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F415D6E-F234-AB49-BBF9-A63BDE47EBA4}"/>
              </a:ext>
            </a:extLst>
          </p:cNvPr>
          <p:cNvGrpSpPr/>
          <p:nvPr userDrawn="1"/>
        </p:nvGrpSpPr>
        <p:grpSpPr>
          <a:xfrm>
            <a:off x="8830716" y="5373217"/>
            <a:ext cx="3358113" cy="1484783"/>
            <a:chOff x="8830716" y="5373217"/>
            <a:chExt cx="3358113" cy="1484783"/>
          </a:xfrm>
        </p:grpSpPr>
        <p:sp>
          <p:nvSpPr>
            <p:cNvPr id="27" name="Right Triangle 26">
              <a:extLst>
                <a:ext uri="{FF2B5EF4-FFF2-40B4-BE49-F238E27FC236}">
                  <a16:creationId xmlns:a16="http://schemas.microsoft.com/office/drawing/2014/main" id="{0A94AD37-48DC-774A-B1C7-88A59DCF7E18}"/>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FC58DEF-B30E-C949-A316-59E001628E28}"/>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4CDE73CD-FF29-1D42-B28C-A5AF180A1016}"/>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5E8974D4-ACD2-7A41-A841-2B655B9A2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71340" y="4964766"/>
            <a:ext cx="1848589" cy="1124744"/>
          </a:xfrm>
          <a:prstGeom prst="rect">
            <a:avLst/>
          </a:prstGeom>
        </p:spPr>
      </p:pic>
    </p:spTree>
    <p:extLst>
      <p:ext uri="{BB962C8B-B14F-4D97-AF65-F5344CB8AC3E}">
        <p14:creationId xmlns:p14="http://schemas.microsoft.com/office/powerpoint/2010/main" val="375798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355680" y="1019158"/>
            <a:ext cx="10972800" cy="488287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43660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496301" y="872836"/>
            <a:ext cx="2832100" cy="5070764"/>
          </a:xfrm>
        </p:spPr>
        <p:txBody>
          <a:bodyPr vert="eaVert"/>
          <a:lstStyle>
            <a:lvl1pPr>
              <a:defRPr>
                <a:solidFill>
                  <a:srgbClr val="525252"/>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0" y="872835"/>
            <a:ext cx="8293101" cy="50707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4126565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終わり">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77BDD1-3A8B-9941-A37C-BCB49F581599}"/>
              </a:ext>
            </a:extLst>
          </p:cNvPr>
          <p:cNvGrpSpPr/>
          <p:nvPr userDrawn="1"/>
        </p:nvGrpSpPr>
        <p:grpSpPr>
          <a:xfrm>
            <a:off x="-5" y="1"/>
            <a:ext cx="3358113" cy="1484783"/>
            <a:chOff x="-5" y="1"/>
            <a:chExt cx="3358113" cy="1484783"/>
          </a:xfrm>
        </p:grpSpPr>
        <p:sp>
          <p:nvSpPr>
            <p:cNvPr id="8" name="Right Triangle 7">
              <a:extLst>
                <a:ext uri="{FF2B5EF4-FFF2-40B4-BE49-F238E27FC236}">
                  <a16:creationId xmlns:a16="http://schemas.microsoft.com/office/drawing/2014/main" id="{24E158BB-328A-7E42-B347-01571F5E91C6}"/>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925C866-11E3-2445-82E0-EBED04046604}"/>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DBF2B80-F941-8140-BA54-D4077612878B}"/>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6938AF-7537-CE4E-AFE4-B6976ED23403}"/>
              </a:ext>
            </a:extLst>
          </p:cNvPr>
          <p:cNvGrpSpPr/>
          <p:nvPr userDrawn="1"/>
        </p:nvGrpSpPr>
        <p:grpSpPr>
          <a:xfrm>
            <a:off x="8830716" y="5373217"/>
            <a:ext cx="3358113" cy="1484783"/>
            <a:chOff x="8830716" y="5373217"/>
            <a:chExt cx="3358113" cy="1484783"/>
          </a:xfrm>
        </p:grpSpPr>
        <p:sp>
          <p:nvSpPr>
            <p:cNvPr id="12" name="Right Triangle 11">
              <a:extLst>
                <a:ext uri="{FF2B5EF4-FFF2-40B4-BE49-F238E27FC236}">
                  <a16:creationId xmlns:a16="http://schemas.microsoft.com/office/drawing/2014/main" id="{BBA336B7-492D-6143-A54A-05C3E405E2FA}"/>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3FFEFA-C8D6-444F-A461-41EFA9503F1F}"/>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6D6BED8-D427-664B-B342-D9AEB808B6E8}"/>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図 11">
            <a:extLst>
              <a:ext uri="{FF2B5EF4-FFF2-40B4-BE49-F238E27FC236}">
                <a16:creationId xmlns:a16="http://schemas.microsoft.com/office/drawing/2014/main" id="{2A325704-639B-2841-929E-A6C90C531B52}"/>
              </a:ext>
            </a:extLst>
          </p:cNvPr>
          <p:cNvPicPr>
            <a:picLocks noChangeAspect="1"/>
          </p:cNvPicPr>
          <p:nvPr userDrawn="1"/>
        </p:nvPicPr>
        <p:blipFill>
          <a:blip r:embed="rId2"/>
          <a:stretch>
            <a:fillRect/>
          </a:stretch>
        </p:blipFill>
        <p:spPr>
          <a:xfrm>
            <a:off x="5835650" y="5029763"/>
            <a:ext cx="520700" cy="520700"/>
          </a:xfrm>
          <a:prstGeom prst="rect">
            <a:avLst/>
          </a:prstGeom>
        </p:spPr>
      </p:pic>
      <p:sp>
        <p:nvSpPr>
          <p:cNvPr id="2" name="TextBox 1">
            <a:extLst>
              <a:ext uri="{FF2B5EF4-FFF2-40B4-BE49-F238E27FC236}">
                <a16:creationId xmlns:a16="http://schemas.microsoft.com/office/drawing/2014/main" id="{E1B7CBD5-635C-1F4D-9993-C234F297EC3F}"/>
              </a:ext>
            </a:extLst>
          </p:cNvPr>
          <p:cNvSpPr txBox="1"/>
          <p:nvPr userDrawn="1"/>
        </p:nvSpPr>
        <p:spPr>
          <a:xfrm>
            <a:off x="5340825" y="5617237"/>
            <a:ext cx="1510350" cy="246221"/>
          </a:xfrm>
          <a:prstGeom prst="rect">
            <a:avLst/>
          </a:prstGeom>
          <a:noFill/>
        </p:spPr>
        <p:txBody>
          <a:bodyPr wrap="none" rtlCol="0">
            <a:spAutoFit/>
          </a:bodyPr>
          <a:lstStyle/>
          <a:p>
            <a:pPr algn="ctr"/>
            <a:r>
              <a:rPr lang="en-US" sz="1000" err="1">
                <a:solidFill>
                  <a:srgbClr val="535E62"/>
                </a:solidFill>
                <a:latin typeface="Noto Sans CJK JP" panose="020B0500000000000000" pitchFamily="34" charset="-128"/>
                <a:ea typeface="Noto Sans CJK JP" panose="020B0500000000000000" pitchFamily="34" charset="-128"/>
              </a:rPr>
              <a:t>www.compmind.co.jp</a:t>
            </a:r>
            <a:endParaRPr lang="en-US" sz="1000">
              <a:solidFill>
                <a:srgbClr val="535E62"/>
              </a:solidFill>
              <a:latin typeface="Noto Sans CJK JP" panose="020B0500000000000000" pitchFamily="34" charset="-128"/>
              <a:ea typeface="Noto Sans CJK JP" panose="020B0500000000000000" pitchFamily="34" charset="-128"/>
            </a:endParaRPr>
          </a:p>
        </p:txBody>
      </p:sp>
      <p:pic>
        <p:nvPicPr>
          <p:cNvPr id="17" name="Picture 16">
            <a:extLst>
              <a:ext uri="{FF2B5EF4-FFF2-40B4-BE49-F238E27FC236}">
                <a16:creationId xmlns:a16="http://schemas.microsoft.com/office/drawing/2014/main" id="{2BC4F982-4358-7045-8EAA-079E68140B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7359" y="1491269"/>
            <a:ext cx="3117283" cy="1896660"/>
          </a:xfrm>
          <a:prstGeom prst="rect">
            <a:avLst/>
          </a:prstGeom>
        </p:spPr>
      </p:pic>
      <p:pic>
        <p:nvPicPr>
          <p:cNvPr id="19" name="図 18">
            <a:extLst>
              <a:ext uri="{FF2B5EF4-FFF2-40B4-BE49-F238E27FC236}">
                <a16:creationId xmlns:a16="http://schemas.microsoft.com/office/drawing/2014/main" id="{8166CFDA-5768-42DC-9E6C-D2C1AC77429C}"/>
              </a:ext>
            </a:extLst>
          </p:cNvPr>
          <p:cNvPicPr>
            <a:picLocks noChangeAspect="1"/>
          </p:cNvPicPr>
          <p:nvPr userDrawn="1"/>
        </p:nvPicPr>
        <p:blipFill>
          <a:blip r:embed="rId4"/>
          <a:stretch>
            <a:fillRect/>
          </a:stretch>
        </p:blipFill>
        <p:spPr>
          <a:xfrm>
            <a:off x="4728020" y="3656749"/>
            <a:ext cx="2704155" cy="836712"/>
          </a:xfrm>
          <a:prstGeom prst="rect">
            <a:avLst/>
          </a:prstGeom>
        </p:spPr>
      </p:pic>
    </p:spTree>
    <p:extLst>
      <p:ext uri="{BB962C8B-B14F-4D97-AF65-F5344CB8AC3E}">
        <p14:creationId xmlns:p14="http://schemas.microsoft.com/office/powerpoint/2010/main" val="39976044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906000" cy="617838"/>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lvl1pPr algn="r">
              <a:defRPr>
                <a:solidFill>
                  <a:schemeClr val="bg1"/>
                </a:solidFill>
                <a:latin typeface="Noto Sans CJK JP" panose="020B0500000000000000" pitchFamily="34" charset="-128"/>
                <a:ea typeface="Noto Sans CJK JP" panose="020B0500000000000000" pitchFamily="34" charset="-128"/>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59896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693740"/>
            <a:ext cx="10515600" cy="2852737"/>
          </a:xfrm>
        </p:spPr>
        <p:txBody>
          <a:bodyPr anchor="b"/>
          <a:lstStyle>
            <a:lvl1pPr>
              <a:defRPr sz="4799">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3700276"/>
            <a:ext cx="10515600" cy="1373375"/>
          </a:xfrm>
        </p:spPr>
        <p:txBody>
          <a:bodyPr/>
          <a:lstStyle>
            <a:lvl1pPr marL="0" indent="0">
              <a:buNone/>
              <a:defRPr sz="2400">
                <a:solidFill>
                  <a:srgbClr val="828282"/>
                </a:solidFill>
              </a:defRPr>
            </a:lvl1pPr>
            <a:lvl2pPr marL="457166" indent="0">
              <a:buNone/>
              <a:defRPr sz="2000">
                <a:solidFill>
                  <a:schemeClr val="tx1">
                    <a:tint val="75000"/>
                  </a:schemeClr>
                </a:solidFill>
              </a:defRPr>
            </a:lvl2pPr>
            <a:lvl3pPr marL="914333"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1" indent="0">
              <a:buNone/>
              <a:defRPr sz="1600">
                <a:solidFill>
                  <a:schemeClr val="tx1">
                    <a:tint val="75000"/>
                  </a:schemeClr>
                </a:solidFill>
              </a:defRPr>
            </a:lvl6pPr>
            <a:lvl7pPr marL="2742997" indent="0">
              <a:buNone/>
              <a:defRPr sz="1600">
                <a:solidFill>
                  <a:schemeClr val="tx1">
                    <a:tint val="75000"/>
                  </a:schemeClr>
                </a:solidFill>
              </a:defRPr>
            </a:lvl7pPr>
            <a:lvl8pPr marL="3200163" indent="0">
              <a:buNone/>
              <a:defRPr sz="1600">
                <a:solidFill>
                  <a:schemeClr val="tx1">
                    <a:tint val="75000"/>
                  </a:schemeClr>
                </a:solidFill>
              </a:defRPr>
            </a:lvl8pPr>
            <a:lvl9pPr marL="365732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525252"/>
                </a:solidFill>
              </a:defRPr>
            </a:lvl1pPr>
          </a:lstStyle>
          <a:p>
            <a:endParaRPr lang="ja-JP" altLang="en-US"/>
          </a:p>
        </p:txBody>
      </p:sp>
      <p:sp>
        <p:nvSpPr>
          <p:cNvPr id="6" name="スライド番号プレースホルダー 5"/>
          <p:cNvSpPr>
            <a:spLocks noGrp="1"/>
          </p:cNvSpPr>
          <p:nvPr>
            <p:ph type="sldNum" sz="quarter" idx="12"/>
          </p:nvPr>
        </p:nvSpPr>
        <p:spPr/>
        <p:txBody>
          <a:bodyPr/>
          <a:lstStyle>
            <a:lvl1pPr algn="r">
              <a:defRPr>
                <a:solidFill>
                  <a:schemeClr val="bg1">
                    <a:lumMod val="95000"/>
                  </a:schemeClr>
                </a:solidFill>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410757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355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943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87900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7" y="866777"/>
            <a:ext cx="10515600" cy="823912"/>
          </a:xfrm>
        </p:spPr>
        <p:txBody>
          <a:bodyPr/>
          <a:lstStyle>
            <a:lvl1pPr>
              <a:defRPr>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40318" y="2505076"/>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6"/>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8" name="フッター プレースホルダー 7"/>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66438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フッター プレースホルダー 3"/>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36526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3" name="フッター プレースホルダー 2"/>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47587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718"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53343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図プレースホルダー 2"/>
          <p:cNvSpPr>
            <a:spLocks noGrp="1"/>
          </p:cNvSpPr>
          <p:nvPr>
            <p:ph type="pic" idx="1"/>
          </p:nvPr>
        </p:nvSpPr>
        <p:spPr>
          <a:xfrm>
            <a:off x="5183718" y="987426"/>
            <a:ext cx="6172199" cy="4873625"/>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31" indent="0">
              <a:buNone/>
              <a:defRPr sz="2000"/>
            </a:lvl6pPr>
            <a:lvl7pPr marL="2742997" indent="0">
              <a:buNone/>
              <a:defRPr sz="2000"/>
            </a:lvl7pPr>
            <a:lvl8pPr marL="3200163" indent="0">
              <a:buNone/>
              <a:defRPr sz="2000"/>
            </a:lvl8pPr>
            <a:lvl9pPr marL="365732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6044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77121C-43A4-464D-A003-9231D97CD753}"/>
              </a:ext>
            </a:extLst>
          </p:cNvPr>
          <p:cNvSpPr/>
          <p:nvPr userDrawn="1"/>
        </p:nvSpPr>
        <p:spPr>
          <a:xfrm>
            <a:off x="-1" y="1"/>
            <a:ext cx="12188825" cy="648000"/>
          </a:xfrm>
          <a:prstGeom prst="rect">
            <a:avLst/>
          </a:prstGeom>
          <a:gradFill>
            <a:gsLst>
              <a:gs pos="50000">
                <a:srgbClr val="00BDFF"/>
              </a:gs>
              <a:gs pos="100000">
                <a:srgbClr val="4C61E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8DEA0B-2BF5-BB40-A4E3-155449D05369}"/>
              </a:ext>
            </a:extLst>
          </p:cNvPr>
          <p:cNvGrpSpPr/>
          <p:nvPr userDrawn="1"/>
        </p:nvGrpSpPr>
        <p:grpSpPr>
          <a:xfrm>
            <a:off x="8830716" y="5373217"/>
            <a:ext cx="3358113" cy="1484783"/>
            <a:chOff x="8830716" y="5373217"/>
            <a:chExt cx="3358113" cy="1484783"/>
          </a:xfrm>
        </p:grpSpPr>
        <p:sp>
          <p:nvSpPr>
            <p:cNvPr id="18" name="Right Triangle 17">
              <a:extLst>
                <a:ext uri="{FF2B5EF4-FFF2-40B4-BE49-F238E27FC236}">
                  <a16:creationId xmlns:a16="http://schemas.microsoft.com/office/drawing/2014/main" id="{6F39F408-F41D-8649-978D-5B33B2A4D3C0}"/>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F6826A8-2135-BA4A-87E2-7EEC2433A8D4}"/>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ACAD28DC-8482-794E-8EEE-2878D372727A}"/>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タイトル プレースホルダー 2"/>
          <p:cNvSpPr txBox="1">
            <a:spLocks noGrp="1"/>
          </p:cNvSpPr>
          <p:nvPr>
            <p:ph type="title"/>
          </p:nvPr>
        </p:nvSpPr>
        <p:spPr>
          <a:xfrm>
            <a:off x="138546" y="-1"/>
            <a:ext cx="9772292" cy="648001"/>
          </a:xfrm>
          <a:prstGeom prst="rect">
            <a:avLst/>
          </a:prstGeom>
          <a:noFill/>
          <a:ln>
            <a:noFill/>
          </a:ln>
        </p:spPr>
        <p:txBody>
          <a:bodyPr vert="horz" lIns="90000" tIns="46800" rIns="90000" bIns="46800" anchor="ctr" anchorCtr="0" compatLnSpc="1"/>
          <a:lstStyle/>
          <a:p>
            <a:endParaRPr lang="en-US" altLang="ja-JP"/>
          </a:p>
        </p:txBody>
      </p:sp>
      <p:sp>
        <p:nvSpPr>
          <p:cNvPr id="4" name="テキスト プレースホルダー 3"/>
          <p:cNvSpPr txBox="1">
            <a:spLocks noGrp="1"/>
          </p:cNvSpPr>
          <p:nvPr>
            <p:ph type="body" idx="1"/>
          </p:nvPr>
        </p:nvSpPr>
        <p:spPr>
          <a:xfrm>
            <a:off x="355680" y="1019159"/>
            <a:ext cx="10972800" cy="4525920"/>
          </a:xfrm>
          <a:prstGeom prst="rect">
            <a:avLst/>
          </a:prstGeom>
          <a:noFill/>
          <a:ln>
            <a:noFill/>
          </a:ln>
        </p:spPr>
        <p:txBody>
          <a:bodyPr vert="horz" lIns="90000" tIns="46800" rIns="90000" bIns="46800" anchor="t" anchorCtr="0" compatLnSpc="1">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7" name="スライド番号プレースホルダー 6"/>
          <p:cNvSpPr txBox="1">
            <a:spLocks noGrp="1"/>
          </p:cNvSpPr>
          <p:nvPr>
            <p:ph type="sldNum" sz="quarter" idx="4"/>
          </p:nvPr>
        </p:nvSpPr>
        <p:spPr>
          <a:xfrm>
            <a:off x="8968670" y="6410961"/>
            <a:ext cx="2844480" cy="244440"/>
          </a:xfrm>
          <a:prstGeom prst="rect">
            <a:avLst/>
          </a:prstGeom>
          <a:noFill/>
          <a:ln>
            <a:noFill/>
          </a:ln>
        </p:spPr>
        <p:txBody>
          <a:bodyPr vert="horz" wrap="square" lIns="90000" tIns="46800" rIns="90000" bIns="46800" anchor="t" anchorCtr="0" compatLnSpc="1">
            <a:noAutofit/>
          </a:bodyPr>
          <a:lstStyle>
            <a:lvl1pPr marL="0" marR="0" lvl="0" indent="0" algn="r" rtl="0" hangingPunct="0">
              <a:lnSpc>
                <a:spcPct val="100000"/>
              </a:lnSpc>
              <a:spcBef>
                <a:spcPts val="0"/>
              </a:spcBef>
              <a:spcAft>
                <a:spcPts val="0"/>
              </a:spcAft>
              <a:buNone/>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lang="en-US" sz="1800" b="0" i="0" u="none" strike="noStrike" baseline="0">
                <a:solidFill>
                  <a:schemeClr val="bg1"/>
                </a:solidFill>
                <a:latin typeface="Noto Sans CJK JP" panose="020B0500000000000000" pitchFamily="34" charset="-128"/>
                <a:ea typeface="Noto Sans CJK JP" panose="020B0500000000000000" pitchFamily="34" charset="-128"/>
                <a:cs typeface="Noto Sans CJK JP" panose="020B0500000000000000" pitchFamily="34" charset="-128"/>
              </a:defRPr>
            </a:lvl1pPr>
          </a:lstStyle>
          <a:p>
            <a:fld id="{58559E05-BCEC-45BC-9BA0-4ACA84666899}" type="slidenum">
              <a:rPr lang="ja-JP" altLang="en-US" smtClean="0"/>
              <a:pPr/>
              <a:t>‹#›</a:t>
            </a:fld>
            <a:endParaRPr lang="ja-JP" altLang="en-US"/>
          </a:p>
        </p:txBody>
      </p:sp>
      <p:pic>
        <p:nvPicPr>
          <p:cNvPr id="8" name="Picture 7">
            <a:extLst>
              <a:ext uri="{FF2B5EF4-FFF2-40B4-BE49-F238E27FC236}">
                <a16:creationId xmlns:a16="http://schemas.microsoft.com/office/drawing/2014/main" id="{D5FDFB26-3440-2247-BD1B-7CD297A00C0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1689" y="159900"/>
            <a:ext cx="1933804" cy="317064"/>
          </a:xfrm>
          <a:prstGeom prst="rect">
            <a:avLst/>
          </a:prstGeom>
        </p:spPr>
      </p:pic>
    </p:spTree>
    <p:extLst>
      <p:ext uri="{BB962C8B-B14F-4D97-AF65-F5344CB8AC3E}">
        <p14:creationId xmlns:p14="http://schemas.microsoft.com/office/powerpoint/2010/main" val="3101168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marL="0" marR="0" indent="0" algn="l" rtl="0" eaLnBrk="1" hangingPunct="1">
        <a:lnSpc>
          <a:spcPct val="100000"/>
        </a:lnSpc>
        <a:spcBef>
          <a:spcPts val="0"/>
        </a:spcBef>
        <a:spcAft>
          <a:spcPts val="0"/>
        </a:spcAft>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kumimoji="1" lang="en-US" altLang="ja-JP" sz="2800" b="0" i="0" u="none" strike="noStrike" cap="none" baseline="0">
          <a:ln>
            <a:noFill/>
          </a:ln>
          <a:solidFill>
            <a:schemeClr val="bg1"/>
          </a:solidFill>
          <a:latin typeface="Noto Sans CJK JP" panose="020B0500000000000000" pitchFamily="34" charset="-128"/>
          <a:ea typeface="Noto Sans CJK JP" panose="020B0500000000000000" pitchFamily="34" charset="-128"/>
        </a:defRPr>
      </a:lvl1pPr>
    </p:titleStyle>
    <p:body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3" rtl="0" eaLnBrk="1" latinLnBrk="0" hangingPunct="1">
        <a:defRPr kumimoji="1" sz="1800" kern="1200">
          <a:solidFill>
            <a:schemeClr val="tx1"/>
          </a:solidFill>
          <a:latin typeface="+mn-lt"/>
          <a:ea typeface="+mn-ea"/>
          <a:cs typeface="+mn-cs"/>
        </a:defRPr>
      </a:lvl1pPr>
      <a:lvl2pPr marL="457166" algn="l" defTabSz="914333" rtl="0" eaLnBrk="1" latinLnBrk="0" hangingPunct="1">
        <a:defRPr kumimoji="1" sz="1800" kern="1200">
          <a:solidFill>
            <a:schemeClr val="tx1"/>
          </a:solidFill>
          <a:latin typeface="+mn-lt"/>
          <a:ea typeface="+mn-ea"/>
          <a:cs typeface="+mn-cs"/>
        </a:defRPr>
      </a:lvl2pPr>
      <a:lvl3pPr marL="914333" algn="l" defTabSz="914333" rtl="0" eaLnBrk="1" latinLnBrk="0" hangingPunct="1">
        <a:defRPr kumimoji="1" sz="1800" kern="1200">
          <a:solidFill>
            <a:schemeClr val="tx1"/>
          </a:solidFill>
          <a:latin typeface="+mn-lt"/>
          <a:ea typeface="+mn-ea"/>
          <a:cs typeface="+mn-cs"/>
        </a:defRPr>
      </a:lvl3pPr>
      <a:lvl4pPr marL="1371498" algn="l" defTabSz="914333" rtl="0" eaLnBrk="1" latinLnBrk="0" hangingPunct="1">
        <a:defRPr kumimoji="1" sz="1800" kern="1200">
          <a:solidFill>
            <a:schemeClr val="tx1"/>
          </a:solidFill>
          <a:latin typeface="+mn-lt"/>
          <a:ea typeface="+mn-ea"/>
          <a:cs typeface="+mn-cs"/>
        </a:defRPr>
      </a:lvl4pPr>
      <a:lvl5pPr marL="1828664" algn="l" defTabSz="914333" rtl="0" eaLnBrk="1" latinLnBrk="0" hangingPunct="1">
        <a:defRPr kumimoji="1" sz="1800" kern="1200">
          <a:solidFill>
            <a:schemeClr val="tx1"/>
          </a:solidFill>
          <a:latin typeface="+mn-lt"/>
          <a:ea typeface="+mn-ea"/>
          <a:cs typeface="+mn-cs"/>
        </a:defRPr>
      </a:lvl5pPr>
      <a:lvl6pPr marL="2285831" algn="l" defTabSz="914333" rtl="0" eaLnBrk="1" latinLnBrk="0" hangingPunct="1">
        <a:defRPr kumimoji="1" sz="1800" kern="1200">
          <a:solidFill>
            <a:schemeClr val="tx1"/>
          </a:solidFill>
          <a:latin typeface="+mn-lt"/>
          <a:ea typeface="+mn-ea"/>
          <a:cs typeface="+mn-cs"/>
        </a:defRPr>
      </a:lvl6pPr>
      <a:lvl7pPr marL="2742997" algn="l" defTabSz="914333" rtl="0" eaLnBrk="1" latinLnBrk="0" hangingPunct="1">
        <a:defRPr kumimoji="1" sz="1800" kern="1200">
          <a:solidFill>
            <a:schemeClr val="tx1"/>
          </a:solidFill>
          <a:latin typeface="+mn-lt"/>
          <a:ea typeface="+mn-ea"/>
          <a:cs typeface="+mn-cs"/>
        </a:defRPr>
      </a:lvl7pPr>
      <a:lvl8pPr marL="3200163" algn="l" defTabSz="914333" rtl="0" eaLnBrk="1" latinLnBrk="0" hangingPunct="1">
        <a:defRPr kumimoji="1" sz="1800" kern="1200">
          <a:solidFill>
            <a:schemeClr val="tx1"/>
          </a:solidFill>
          <a:latin typeface="+mn-lt"/>
          <a:ea typeface="+mn-ea"/>
          <a:cs typeface="+mn-cs"/>
        </a:defRPr>
      </a:lvl8pPr>
      <a:lvl9pPr marL="3657329" algn="l" defTabSz="91433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bossdb.org/project/phelps_hildebrand_graham2021" TargetMode="External"/><Relationship Id="rId13" Type="http://schemas.openxmlformats.org/officeDocument/2006/relationships/image" Target="../media/image18.png"/><Relationship Id="rId3" Type="http://schemas.openxmlformats.org/officeDocument/2006/relationships/hyperlink" Target="https://doi.org/10.25378/janelia.16913035.v1" TargetMode="External"/><Relationship Id="rId7" Type="http://schemas.openxmlformats.org/officeDocument/2006/relationships/hyperlink" Target="https://www.microns-explorer.org/" TargetMode="External"/><Relationship Id="rId12"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epfl.ch/labs/cvlab/data/data-em/" TargetMode="External"/><Relationship Id="rId11" Type="http://schemas.openxmlformats.org/officeDocument/2006/relationships/image" Target="../media/image16.png"/><Relationship Id="rId5" Type="http://schemas.openxmlformats.org/officeDocument/2006/relationships/hyperlink" Target="https://doi.org/10.6084/m9.figshare.14447541.v1" TargetMode="External"/><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hyperlink" Target="https://doi.org/10.25378/janelia.16913047.v1" TargetMode="External"/><Relationship Id="rId9" Type="http://schemas.openxmlformats.org/officeDocument/2006/relationships/hyperlink" Target="https://openorganelle.janelia.org/" TargetMode="External"/><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hyperlink" Target="https://pubmed.ncbi.nlm.nih.gov/24600387/"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iorxiv.org/content/10.1101/2023.07.12.548636v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Luchixiang/EMDiffu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xiv.org/abs/2006.1123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ED61-E304-44E2-96BA-E6F6DF45739C}"/>
              </a:ext>
            </a:extLst>
          </p:cNvPr>
          <p:cNvSpPr>
            <a:spLocks noGrp="1"/>
          </p:cNvSpPr>
          <p:nvPr>
            <p:ph type="ctrTitle"/>
          </p:nvPr>
        </p:nvSpPr>
        <p:spPr>
          <a:xfrm>
            <a:off x="286407" y="2234805"/>
            <a:ext cx="11619186" cy="2388389"/>
          </a:xfrm>
        </p:spPr>
        <p:txBody>
          <a:bodyPr anchor="ctr">
            <a:normAutofit fontScale="90000"/>
          </a:bodyPr>
          <a:lstStyle/>
          <a:p>
            <a:r>
              <a:rPr kumimoji="1" lang="en-US" altLang="ja-JP" sz="4000" b="1" dirty="0"/>
              <a:t>No.</a:t>
            </a:r>
            <a:r>
              <a:rPr lang="en-US" altLang="ja-JP" sz="4000" b="1" dirty="0"/>
              <a:t>10</a:t>
            </a:r>
            <a:r>
              <a:rPr kumimoji="1" lang="en-US" altLang="ja-JP" sz="4000" b="1" dirty="0"/>
              <a:t> </a:t>
            </a:r>
            <a:r>
              <a:rPr kumimoji="1" lang="en-US" altLang="ja-JP" sz="4000" b="1" dirty="0" err="1"/>
              <a:t>EMDiffuse</a:t>
            </a:r>
            <a:r>
              <a:rPr kumimoji="1" lang="en-US" altLang="ja-JP" sz="4000" b="1" dirty="0"/>
              <a:t>: a diffusion-based deep learning method augmenting ultrastructural imaging and volume electron microscopy</a:t>
            </a:r>
            <a:br>
              <a:rPr kumimoji="1" lang="en-US" altLang="ja-JP" sz="4000" b="1" dirty="0"/>
            </a:br>
            <a:br>
              <a:rPr kumimoji="1" lang="en-US" altLang="ja-JP" sz="4000" b="1" dirty="0"/>
            </a:br>
            <a:r>
              <a:rPr kumimoji="1" lang="ja-JP" altLang="en-US" sz="4000" b="1" dirty="0"/>
              <a:t>論文詳細</a:t>
            </a:r>
            <a:endParaRPr kumimoji="1" lang="ja-JP" altLang="en-US" sz="1600" b="1" dirty="0"/>
          </a:p>
        </p:txBody>
      </p:sp>
      <p:sp>
        <p:nvSpPr>
          <p:cNvPr id="3" name="字幕 2">
            <a:extLst>
              <a:ext uri="{FF2B5EF4-FFF2-40B4-BE49-F238E27FC236}">
                <a16:creationId xmlns:a16="http://schemas.microsoft.com/office/drawing/2014/main" id="{DBC273EF-8AE8-4D6F-BF9F-D8729F4EF538}"/>
              </a:ext>
            </a:extLst>
          </p:cNvPr>
          <p:cNvSpPr>
            <a:spLocks noGrp="1"/>
          </p:cNvSpPr>
          <p:nvPr>
            <p:ph type="subTitle" idx="1"/>
          </p:nvPr>
        </p:nvSpPr>
        <p:spPr>
          <a:xfrm>
            <a:off x="8965096" y="5119621"/>
            <a:ext cx="2216900" cy="566438"/>
          </a:xfrm>
        </p:spPr>
        <p:txBody>
          <a:bodyPr>
            <a:normAutofit/>
          </a:bodyPr>
          <a:lstStyle/>
          <a:p>
            <a:r>
              <a:rPr kumimoji="1" lang="en-US" altLang="ja-JP" sz="2000" dirty="0">
                <a:solidFill>
                  <a:schemeClr val="tx1"/>
                </a:solidFill>
              </a:rPr>
              <a:t>2024</a:t>
            </a:r>
            <a:r>
              <a:rPr kumimoji="1" lang="ja-JP" altLang="en-US" sz="2000" dirty="0">
                <a:solidFill>
                  <a:schemeClr val="tx1"/>
                </a:solidFill>
              </a:rPr>
              <a:t>年</a:t>
            </a:r>
            <a:r>
              <a:rPr lang="en-US" altLang="ja-JP" sz="2000" dirty="0">
                <a:solidFill>
                  <a:schemeClr val="tx1"/>
                </a:solidFill>
              </a:rPr>
              <a:t>02</a:t>
            </a:r>
            <a:r>
              <a:rPr kumimoji="1" lang="ja-JP" altLang="en-US" sz="2000" dirty="0">
                <a:solidFill>
                  <a:schemeClr val="tx1"/>
                </a:solidFill>
              </a:rPr>
              <a:t>月</a:t>
            </a:r>
            <a:r>
              <a:rPr kumimoji="1" lang="en-US" altLang="ja-JP" sz="2000" dirty="0">
                <a:solidFill>
                  <a:schemeClr val="tx1"/>
                </a:solidFill>
              </a:rPr>
              <a:t>16</a:t>
            </a:r>
            <a:r>
              <a:rPr kumimoji="1" lang="ja-JP" altLang="en-US" sz="2000" dirty="0">
                <a:solidFill>
                  <a:schemeClr val="tx1"/>
                </a:solidFill>
              </a:rPr>
              <a:t>日</a:t>
            </a:r>
          </a:p>
        </p:txBody>
      </p:sp>
    </p:spTree>
    <p:extLst>
      <p:ext uri="{BB962C8B-B14F-4D97-AF65-F5344CB8AC3E}">
        <p14:creationId xmlns:p14="http://schemas.microsoft.com/office/powerpoint/2010/main" val="91627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273-9F9C-3741-DF45-231EE82C134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コンテンツ プレースホルダー 2">
                <a:extLst>
                  <a:ext uri="{FF2B5EF4-FFF2-40B4-BE49-F238E27FC236}">
                    <a16:creationId xmlns:a16="http://schemas.microsoft.com/office/drawing/2014/main" id="{70823860-1EED-3D4A-FB9A-5EA9B2D9B4FD}"/>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b="1" u="sng" dirty="0">
                    <a:solidFill>
                      <a:schemeClr val="accent1">
                        <a:lumMod val="50000"/>
                      </a:schemeClr>
                    </a:solidFill>
                    <a:latin typeface="+mn-ea"/>
                    <a:ea typeface="+mn-ea"/>
                  </a:rPr>
                  <a:t>学習</a:t>
                </a:r>
                <a:endParaRPr kumimoji="1" lang="en-US" altLang="ja-JP" sz="1800" b="1" i="0" u="sng" strike="noStrike" kern="1200" cap="none" spc="0" normalizeH="0" baseline="0" noProof="0" dirty="0">
                  <a:ln>
                    <a:noFill/>
                  </a:ln>
                  <a:solidFill>
                    <a:schemeClr val="accent1">
                      <a:lumMod val="50000"/>
                    </a:schemeClr>
                  </a:solidFill>
                  <a:effectLst/>
                  <a:uLnTx/>
                  <a:uFillTx/>
                  <a:latin typeface="+mn-ea"/>
                  <a:ea typeface="+mn-ea"/>
                  <a:cs typeface="+mn-cs"/>
                </a:endParaRPr>
              </a:p>
              <a:p>
                <a:pPr defTabSz="914400">
                  <a:lnSpc>
                    <a:spcPct val="110000"/>
                  </a:lnSpc>
                </a:pPr>
                <a:r>
                  <a:rPr lang="ja-JP" altLang="en-US" sz="1800" dirty="0">
                    <a:solidFill>
                      <a:schemeClr val="tx1">
                        <a:lumMod val="75000"/>
                        <a:lumOff val="25000"/>
                      </a:schemeClr>
                    </a:solidFill>
                    <a:latin typeface="+mn-ea"/>
                    <a:ea typeface="+mn-ea"/>
                  </a:rPr>
                  <a:t>等方性ボリュームの学習データから、ランダムに</a:t>
                </a:r>
                <a:r>
                  <a:rPr lang="en-US" altLang="ja-JP" sz="1800" dirty="0">
                    <a:solidFill>
                      <a:schemeClr val="tx1">
                        <a:lumMod val="75000"/>
                        <a:lumOff val="25000"/>
                      </a:schemeClr>
                    </a:solidFill>
                    <a:latin typeface="+mn-ea"/>
                    <a:ea typeface="+mn-ea"/>
                  </a:rPr>
                  <a:t>1</a:t>
                </a:r>
                <a:r>
                  <a:rPr lang="ja-JP" altLang="en-US" sz="1800" dirty="0">
                    <a:solidFill>
                      <a:schemeClr val="tx1">
                        <a:lumMod val="75000"/>
                        <a:lumOff val="25000"/>
                      </a:schemeClr>
                    </a:solidFill>
                    <a:latin typeface="+mn-ea"/>
                    <a:ea typeface="+mn-ea"/>
                  </a:rPr>
                  <a:t>つの層を上層</a:t>
                </a:r>
                <a:r>
                  <a:rPr kumimoji="1" lang="en-US" altLang="ja-JP" sz="1800" dirty="0">
                    <a:solidFill>
                      <a:schemeClr val="tx1">
                        <a:lumMod val="75000"/>
                        <a:lumOff val="25000"/>
                      </a:schemeClr>
                    </a:solidFill>
                    <a:latin typeface="+mn-ea"/>
                    <a:ea typeface="+mn-ea"/>
                  </a:rPr>
                  <a:t>c</a:t>
                </a:r>
                <a:r>
                  <a:rPr kumimoji="1" lang="en-US" altLang="ja-JP" sz="1800" baseline="30000" dirty="0">
                    <a:solidFill>
                      <a:schemeClr val="tx1">
                        <a:lumMod val="75000"/>
                        <a:lumOff val="25000"/>
                      </a:schemeClr>
                    </a:solidFill>
                    <a:latin typeface="+mn-ea"/>
                    <a:ea typeface="+mn-ea"/>
                  </a:rPr>
                  <a:t>u</a:t>
                </a:r>
                <a:r>
                  <a:rPr lang="ja-JP" altLang="en-US" sz="1800" dirty="0">
                    <a:solidFill>
                      <a:schemeClr val="tx1">
                        <a:lumMod val="75000"/>
                        <a:lumOff val="25000"/>
                      </a:schemeClr>
                    </a:solidFill>
                    <a:latin typeface="+mn-ea"/>
                    <a:ea typeface="+mn-ea"/>
                  </a:rPr>
                  <a:t>として選択し、</a:t>
                </a:r>
                <a:r>
                  <a:rPr kumimoji="1" lang="en-US" altLang="ja-JP" sz="1800" dirty="0">
                    <a:solidFill>
                      <a:schemeClr val="tx1">
                        <a:lumMod val="75000"/>
                        <a:lumOff val="25000"/>
                      </a:schemeClr>
                    </a:solidFill>
                    <a:latin typeface="+mn-ea"/>
                    <a:ea typeface="+mn-ea"/>
                  </a:rPr>
                  <a:t>c</a:t>
                </a:r>
                <a:r>
                  <a:rPr kumimoji="1" lang="en-US" altLang="ja-JP" sz="1800" baseline="30000" dirty="0">
                    <a:solidFill>
                      <a:schemeClr val="tx1">
                        <a:lumMod val="75000"/>
                        <a:lumOff val="25000"/>
                      </a:schemeClr>
                    </a:solidFill>
                    <a:latin typeface="+mn-ea"/>
                    <a:ea typeface="+mn-ea"/>
                  </a:rPr>
                  <a:t>u+R+1</a:t>
                </a:r>
                <a:r>
                  <a:rPr lang="ja-JP" altLang="en-US" sz="1800" dirty="0">
                    <a:solidFill>
                      <a:schemeClr val="tx1">
                        <a:lumMod val="75000"/>
                        <a:lumOff val="25000"/>
                      </a:schemeClr>
                    </a:solidFill>
                    <a:latin typeface="+mn-ea"/>
                    <a:ea typeface="+mn-ea"/>
                  </a:rPr>
                  <a:t>の間の｛</a:t>
                </a:r>
                <a:r>
                  <a:rPr lang="en-US" altLang="ja-JP" sz="1800" dirty="0">
                    <a:solidFill>
                      <a:schemeClr val="tx1">
                        <a:lumMod val="75000"/>
                        <a:lumOff val="25000"/>
                      </a:schemeClr>
                    </a:solidFill>
                    <a:latin typeface="+mn-ea"/>
                    <a:ea typeface="+mn-ea"/>
                  </a:rPr>
                  <a:t>x</a:t>
                </a:r>
                <a:r>
                  <a:rPr lang="en-US" altLang="ja-JP" sz="1800" baseline="-25000" dirty="0">
                    <a:solidFill>
                      <a:schemeClr val="tx1">
                        <a:lumMod val="75000"/>
                        <a:lumOff val="25000"/>
                      </a:schemeClr>
                    </a:solidFill>
                    <a:latin typeface="+mn-ea"/>
                    <a:ea typeface="+mn-ea"/>
                  </a:rPr>
                  <a:t>0</a:t>
                </a:r>
                <a:r>
                  <a:rPr lang="en-US" altLang="ja-JP" sz="1800" baseline="30000" dirty="0">
                    <a:solidFill>
                      <a:schemeClr val="tx1">
                        <a:lumMod val="75000"/>
                        <a:lumOff val="25000"/>
                      </a:schemeClr>
                    </a:solidFill>
                    <a:latin typeface="+mn-ea"/>
                    <a:ea typeface="+mn-ea"/>
                  </a:rPr>
                  <a:t>U+1</a:t>
                </a:r>
                <a:r>
                  <a:rPr lang="en-US" altLang="ja-JP" sz="1800" dirty="0">
                    <a:solidFill>
                      <a:schemeClr val="tx1">
                        <a:lumMod val="75000"/>
                        <a:lumOff val="25000"/>
                      </a:schemeClr>
                    </a:solidFill>
                    <a:latin typeface="+mn-ea"/>
                    <a:ea typeface="+mn-ea"/>
                  </a:rPr>
                  <a:t>, x</a:t>
                </a:r>
                <a:r>
                  <a:rPr lang="en-US" altLang="ja-JP" sz="1800" baseline="-25000" dirty="0">
                    <a:solidFill>
                      <a:schemeClr val="tx1">
                        <a:lumMod val="75000"/>
                        <a:lumOff val="25000"/>
                      </a:schemeClr>
                    </a:solidFill>
                    <a:latin typeface="+mn-ea"/>
                    <a:ea typeface="+mn-ea"/>
                  </a:rPr>
                  <a:t>0</a:t>
                </a:r>
                <a:r>
                  <a:rPr lang="en-US" altLang="ja-JP" sz="1800" baseline="30000" dirty="0">
                    <a:solidFill>
                      <a:schemeClr val="tx1">
                        <a:lumMod val="75000"/>
                        <a:lumOff val="25000"/>
                      </a:schemeClr>
                    </a:solidFill>
                    <a:latin typeface="+mn-ea"/>
                    <a:ea typeface="+mn-ea"/>
                  </a:rPr>
                  <a:t>U+2</a:t>
                </a:r>
                <a:r>
                  <a:rPr lang="en-US" altLang="ja-JP" sz="1800" dirty="0">
                    <a:solidFill>
                      <a:schemeClr val="tx1">
                        <a:lumMod val="75000"/>
                        <a:lumOff val="25000"/>
                      </a:schemeClr>
                    </a:solidFill>
                    <a:latin typeface="+mn-ea"/>
                    <a:ea typeface="+mn-ea"/>
                  </a:rPr>
                  <a:t>, x</a:t>
                </a:r>
                <a:r>
                  <a:rPr lang="en-US" altLang="ja-JP" sz="1800" baseline="-25000" dirty="0">
                    <a:solidFill>
                      <a:schemeClr val="tx1">
                        <a:lumMod val="75000"/>
                        <a:lumOff val="25000"/>
                      </a:schemeClr>
                    </a:solidFill>
                    <a:latin typeface="+mn-ea"/>
                    <a:ea typeface="+mn-ea"/>
                  </a:rPr>
                  <a:t>0</a:t>
                </a:r>
                <a:r>
                  <a:rPr lang="en-US" altLang="ja-JP" sz="1800" baseline="30000" dirty="0">
                    <a:solidFill>
                      <a:schemeClr val="tx1">
                        <a:lumMod val="75000"/>
                        <a:lumOff val="25000"/>
                      </a:schemeClr>
                    </a:solidFill>
                    <a:latin typeface="+mn-ea"/>
                    <a:ea typeface="+mn-ea"/>
                  </a:rPr>
                  <a:t>U+3</a:t>
                </a:r>
                <a:r>
                  <a:rPr lang="en-US" altLang="ja-JP" sz="1800" dirty="0">
                    <a:solidFill>
                      <a:schemeClr val="tx1">
                        <a:lumMod val="75000"/>
                        <a:lumOff val="25000"/>
                      </a:schemeClr>
                    </a:solidFill>
                    <a:latin typeface="+mn-ea"/>
                    <a:ea typeface="+mn-ea"/>
                  </a:rPr>
                  <a:t>,…,x</a:t>
                </a:r>
                <a:r>
                  <a:rPr lang="en-US" altLang="ja-JP" sz="1800" baseline="-25000" dirty="0">
                    <a:solidFill>
                      <a:schemeClr val="tx1">
                        <a:lumMod val="75000"/>
                        <a:lumOff val="25000"/>
                      </a:schemeClr>
                    </a:solidFill>
                    <a:latin typeface="+mn-ea"/>
                    <a:ea typeface="+mn-ea"/>
                  </a:rPr>
                  <a:t>0</a:t>
                </a:r>
                <a:r>
                  <a:rPr lang="en-US" altLang="ja-JP" sz="1800" baseline="30000" dirty="0">
                    <a:solidFill>
                      <a:schemeClr val="tx1">
                        <a:lumMod val="75000"/>
                        <a:lumOff val="25000"/>
                      </a:schemeClr>
                    </a:solidFill>
                    <a:latin typeface="+mn-ea"/>
                    <a:ea typeface="+mn-ea"/>
                  </a:rPr>
                  <a:t>U+R</a:t>
                </a:r>
                <a:r>
                  <a:rPr lang="en-US" altLang="ja-JP" sz="1800" dirty="0">
                    <a:solidFill>
                      <a:schemeClr val="tx1">
                        <a:lumMod val="75000"/>
                        <a:lumOff val="25000"/>
                      </a:schemeClr>
                    </a:solidFill>
                    <a:latin typeface="+mn-ea"/>
                    <a:ea typeface="+mn-ea"/>
                  </a:rPr>
                  <a:t> </a:t>
                </a:r>
                <a:r>
                  <a:rPr lang="ja-JP" altLang="en-US" sz="1800" dirty="0">
                    <a:solidFill>
                      <a:schemeClr val="tx1">
                        <a:lumMod val="75000"/>
                        <a:lumOff val="25000"/>
                      </a:schemeClr>
                    </a:solidFill>
                    <a:latin typeface="+mn-ea"/>
                    <a:ea typeface="+mn-ea"/>
                  </a:rPr>
                  <a:t>｝を生成するように学習する。</a:t>
                </a:r>
                <a:endParaRPr lang="en-US" altLang="ja-JP" sz="1800" dirty="0">
                  <a:solidFill>
                    <a:schemeClr val="tx1">
                      <a:lumMod val="75000"/>
                      <a:lumOff val="25000"/>
                    </a:schemeClr>
                  </a:solidFill>
                  <a:latin typeface="+mn-ea"/>
                  <a:ea typeface="+mn-ea"/>
                </a:endParaRPr>
              </a:p>
              <a:p>
                <a:pPr defTabSz="914400">
                  <a:lnSpc>
                    <a:spcPct val="110000"/>
                  </a:lnSpc>
                </a:pPr>
                <a:endParaRPr lang="en-US" altLang="ja-JP" sz="1800" dirty="0">
                  <a:solidFill>
                    <a:schemeClr val="tx1">
                      <a:lumMod val="75000"/>
                      <a:lumOff val="25000"/>
                    </a:schemeClr>
                  </a:solidFill>
                  <a:latin typeface="+mn-ea"/>
                  <a:ea typeface="+mn-ea"/>
                </a:endParaRPr>
              </a:p>
              <a:p>
                <a:pPr defTabSz="914400">
                  <a:lnSpc>
                    <a:spcPct val="110000"/>
                  </a:lnSpc>
                </a:pPr>
                <a:endParaRPr lang="en-US" altLang="ja-JP" sz="1800" dirty="0">
                  <a:solidFill>
                    <a:schemeClr val="tx1">
                      <a:lumMod val="75000"/>
                      <a:lumOff val="25000"/>
                    </a:schemeClr>
                  </a:solidFill>
                  <a:latin typeface="+mn-ea"/>
                  <a:ea typeface="+mn-ea"/>
                </a:endParaRPr>
              </a:p>
              <a:p>
                <a:pPr defTabSz="914400">
                  <a:lnSpc>
                    <a:spcPct val="110000"/>
                  </a:lnSpc>
                </a:pPr>
                <a:endParaRPr lang="en-US" altLang="ja-JP" sz="1800" dirty="0">
                  <a:solidFill>
                    <a:schemeClr val="tx1">
                      <a:lumMod val="75000"/>
                      <a:lumOff val="25000"/>
                    </a:schemeClr>
                  </a:solidFill>
                  <a:latin typeface="+mn-ea"/>
                  <a:ea typeface="+mn-ea"/>
                </a:endParaRPr>
              </a:p>
              <a:p>
                <a:pPr defTabSz="914400">
                  <a:lnSpc>
                    <a:spcPct val="110000"/>
                  </a:lnSpc>
                </a:pPr>
                <a:r>
                  <a:rPr lang="ja-JP" altLang="en-US" sz="1800" b="1" u="sng" dirty="0">
                    <a:solidFill>
                      <a:schemeClr val="accent1">
                        <a:lumMod val="50000"/>
                      </a:schemeClr>
                    </a:solidFill>
                    <a:latin typeface="+mn-ea"/>
                    <a:ea typeface="+mn-ea"/>
                  </a:rPr>
                  <a:t>推論</a:t>
                </a:r>
                <a:endParaRPr kumimoji="1" lang="en-US" altLang="ja-JP" sz="1800" b="1" i="0" u="sng" strike="noStrike" kern="1200" cap="none" spc="0" normalizeH="0" baseline="0" noProof="0" dirty="0">
                  <a:ln>
                    <a:noFill/>
                  </a:ln>
                  <a:solidFill>
                    <a:schemeClr val="accent1">
                      <a:lumMod val="50000"/>
                    </a:schemeClr>
                  </a:solidFill>
                  <a:effectLst/>
                  <a:uLnTx/>
                  <a:uFillTx/>
                  <a:latin typeface="+mn-ea"/>
                  <a:ea typeface="+mn-ea"/>
                  <a:cs typeface="+mn-cs"/>
                </a:endParaRPr>
              </a:p>
              <a:p>
                <a:pPr defTabSz="914400">
                  <a:lnSpc>
                    <a:spcPct val="110000"/>
                  </a:lnSpc>
                </a:pPr>
                <a:r>
                  <a:rPr lang="en-US" altLang="ja-JP" sz="1800" dirty="0">
                    <a:solidFill>
                      <a:schemeClr val="tx1">
                        <a:lumMod val="75000"/>
                        <a:lumOff val="25000"/>
                      </a:schemeClr>
                    </a:solidFill>
                    <a:latin typeface="+mn-ea"/>
                    <a:ea typeface="+mn-ea"/>
                  </a:rPr>
                  <a:t>M</a:t>
                </a:r>
                <a:r>
                  <a:rPr lang="ja-JP" altLang="en-US" sz="1800" dirty="0">
                    <a:solidFill>
                      <a:schemeClr val="tx1">
                        <a:lumMod val="75000"/>
                        <a:lumOff val="25000"/>
                      </a:schemeClr>
                    </a:solidFill>
                    <a:latin typeface="+mn-ea"/>
                    <a:ea typeface="+mn-ea"/>
                  </a:rPr>
                  <a:t>層の異方性ボリューム｛</a:t>
                </a:r>
                <a:r>
                  <a:rPr lang="en-US" altLang="ja-JP" sz="1800" dirty="0">
                    <a:solidFill>
                      <a:schemeClr val="tx1">
                        <a:lumMod val="75000"/>
                        <a:lumOff val="25000"/>
                      </a:schemeClr>
                    </a:solidFill>
                    <a:latin typeface="+mn-ea"/>
                    <a:ea typeface="+mn-ea"/>
                  </a:rPr>
                  <a:t>C</a:t>
                </a:r>
                <a:r>
                  <a:rPr lang="en-US" altLang="ja-JP" sz="1800" baseline="30000" dirty="0">
                    <a:solidFill>
                      <a:schemeClr val="tx1">
                        <a:lumMod val="75000"/>
                        <a:lumOff val="25000"/>
                      </a:schemeClr>
                    </a:solidFill>
                    <a:latin typeface="+mn-ea"/>
                    <a:ea typeface="+mn-ea"/>
                  </a:rPr>
                  <a:t>1</a:t>
                </a:r>
                <a:r>
                  <a:rPr lang="en-US" altLang="ja-JP" sz="1800" dirty="0">
                    <a:solidFill>
                      <a:schemeClr val="tx1">
                        <a:lumMod val="75000"/>
                        <a:lumOff val="25000"/>
                      </a:schemeClr>
                    </a:solidFill>
                    <a:latin typeface="+mn-ea"/>
                    <a:ea typeface="+mn-ea"/>
                  </a:rPr>
                  <a:t>, C</a:t>
                </a:r>
                <a:r>
                  <a:rPr lang="en-US" altLang="ja-JP" sz="1800" baseline="30000" dirty="0">
                    <a:solidFill>
                      <a:schemeClr val="tx1">
                        <a:lumMod val="75000"/>
                        <a:lumOff val="25000"/>
                      </a:schemeClr>
                    </a:solidFill>
                    <a:latin typeface="+mn-ea"/>
                    <a:ea typeface="+mn-ea"/>
                  </a:rPr>
                  <a:t>2</a:t>
                </a:r>
                <a:r>
                  <a:rPr lang="en-US" altLang="ja-JP" sz="1800" dirty="0">
                    <a:solidFill>
                      <a:schemeClr val="tx1">
                        <a:lumMod val="75000"/>
                        <a:lumOff val="25000"/>
                      </a:schemeClr>
                    </a:solidFill>
                    <a:latin typeface="+mn-ea"/>
                    <a:ea typeface="+mn-ea"/>
                  </a:rPr>
                  <a:t>, C</a:t>
                </a:r>
                <a:r>
                  <a:rPr lang="en-US" altLang="ja-JP" sz="1800" baseline="30000" dirty="0">
                    <a:solidFill>
                      <a:schemeClr val="tx1">
                        <a:lumMod val="75000"/>
                        <a:lumOff val="25000"/>
                      </a:schemeClr>
                    </a:solidFill>
                    <a:latin typeface="+mn-ea"/>
                    <a:ea typeface="+mn-ea"/>
                  </a:rPr>
                  <a:t>3</a:t>
                </a:r>
                <a:r>
                  <a:rPr lang="en-US" altLang="ja-JP" sz="1800" dirty="0">
                    <a:solidFill>
                      <a:schemeClr val="tx1">
                        <a:lumMod val="75000"/>
                        <a:lumOff val="25000"/>
                      </a:schemeClr>
                    </a:solidFill>
                    <a:latin typeface="+mn-ea"/>
                    <a:ea typeface="+mn-ea"/>
                  </a:rPr>
                  <a:t>,…, C</a:t>
                </a:r>
                <a:r>
                  <a:rPr lang="en-US" altLang="ja-JP" sz="1800" baseline="30000" dirty="0">
                    <a:solidFill>
                      <a:schemeClr val="tx1">
                        <a:lumMod val="75000"/>
                        <a:lumOff val="25000"/>
                      </a:schemeClr>
                    </a:solidFill>
                    <a:latin typeface="+mn-ea"/>
                    <a:ea typeface="+mn-ea"/>
                  </a:rPr>
                  <a:t>M</a:t>
                </a:r>
                <a:r>
                  <a:rPr lang="en-US" altLang="ja-JP" sz="1800" dirty="0">
                    <a:solidFill>
                      <a:schemeClr val="tx1">
                        <a:lumMod val="75000"/>
                        <a:lumOff val="25000"/>
                      </a:schemeClr>
                    </a:solidFill>
                    <a:latin typeface="+mn-ea"/>
                    <a:ea typeface="+mn-ea"/>
                  </a:rPr>
                  <a:t> </a:t>
                </a:r>
                <a:r>
                  <a:rPr lang="ja-JP" altLang="en-US" sz="1800" dirty="0">
                    <a:solidFill>
                      <a:schemeClr val="tx1">
                        <a:lumMod val="75000"/>
                        <a:lumOff val="25000"/>
                      </a:schemeClr>
                    </a:solidFill>
                    <a:latin typeface="+mn-ea"/>
                    <a:ea typeface="+mn-ea"/>
                  </a:rPr>
                  <a:t>｝が与えられると、隣接する層</a:t>
                </a:r>
                <a:r>
                  <a:rPr lang="en-US" altLang="ja-JP" sz="1800" dirty="0">
                    <a:solidFill>
                      <a:schemeClr val="tx1">
                        <a:lumMod val="75000"/>
                        <a:lumOff val="25000"/>
                      </a:schemeClr>
                    </a:solidFill>
                    <a:latin typeface="+mn-ea"/>
                    <a:ea typeface="+mn-ea"/>
                  </a:rPr>
                  <a:t> {C</a:t>
                </a:r>
                <a:r>
                  <a:rPr lang="en-US" altLang="ja-JP" sz="1800" baseline="30000" dirty="0">
                    <a:solidFill>
                      <a:schemeClr val="tx1">
                        <a:lumMod val="75000"/>
                        <a:lumOff val="25000"/>
                      </a:schemeClr>
                    </a:solidFill>
                    <a:latin typeface="+mn-ea"/>
                    <a:ea typeface="+mn-ea"/>
                  </a:rPr>
                  <a:t>u</a:t>
                </a:r>
                <a:r>
                  <a:rPr lang="en-US" altLang="ja-JP" sz="1800" dirty="0">
                    <a:solidFill>
                      <a:schemeClr val="tx1">
                        <a:lumMod val="75000"/>
                        <a:lumOff val="25000"/>
                      </a:schemeClr>
                    </a:solidFill>
                    <a:latin typeface="+mn-ea"/>
                    <a:ea typeface="+mn-ea"/>
                  </a:rPr>
                  <a:t>, C</a:t>
                </a:r>
                <a:r>
                  <a:rPr lang="en-US" altLang="ja-JP" sz="1800" baseline="30000" dirty="0">
                    <a:solidFill>
                      <a:schemeClr val="tx1">
                        <a:lumMod val="75000"/>
                        <a:lumOff val="25000"/>
                      </a:schemeClr>
                    </a:solidFill>
                    <a:latin typeface="+mn-ea"/>
                    <a:ea typeface="+mn-ea"/>
                  </a:rPr>
                  <a:t>u+1</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の各ペアが入力され、その間を補間する</a:t>
                </a:r>
                <a14:m>
                  <m:oMath xmlns:m="http://schemas.openxmlformats.org/officeDocument/2006/math">
                    <m:r>
                      <m:rPr>
                        <m:sty m:val="p"/>
                      </m:rPr>
                      <a:rPr lang="en-US" altLang="ja-JP" sz="1800" i="1" dirty="0" smtClean="0">
                        <a:solidFill>
                          <a:schemeClr val="tx1">
                            <a:lumMod val="75000"/>
                            <a:lumOff val="25000"/>
                          </a:schemeClr>
                        </a:solidFill>
                        <a:latin typeface="+mn-ea"/>
                        <a:ea typeface="+mn-ea"/>
                      </a:rPr>
                      <m:t>R</m:t>
                    </m:r>
                  </m:oMath>
                </a14:m>
                <a:r>
                  <a:rPr lang="ja-JP" altLang="en-US" sz="1800" dirty="0">
                    <a:solidFill>
                      <a:schemeClr val="tx1">
                        <a:lumMod val="75000"/>
                        <a:lumOff val="25000"/>
                      </a:schemeClr>
                    </a:solidFill>
                    <a:latin typeface="+mn-ea"/>
                    <a:ea typeface="+mn-ea"/>
                  </a:rPr>
                  <a:t>個の層が生成される。また、各入力に対して</a:t>
                </a:r>
                <a:r>
                  <a:rPr lang="en-US" altLang="ja-JP" sz="1800" dirty="0">
                    <a:solidFill>
                      <a:schemeClr val="tx1">
                        <a:lumMod val="75000"/>
                        <a:lumOff val="25000"/>
                      </a:schemeClr>
                    </a:solidFill>
                    <a:latin typeface="+mn-ea"/>
                    <a:ea typeface="+mn-ea"/>
                  </a:rPr>
                  <a:t>2</a:t>
                </a:r>
                <a:r>
                  <a:rPr lang="ja-JP" altLang="en-US" sz="1800" dirty="0">
                    <a:solidFill>
                      <a:schemeClr val="tx1">
                        <a:lumMod val="75000"/>
                        <a:lumOff val="25000"/>
                      </a:schemeClr>
                    </a:solidFill>
                    <a:latin typeface="+mn-ea"/>
                    <a:ea typeface="+mn-ea"/>
                  </a:rPr>
                  <a:t>個ずつ出力して（</a:t>
                </a:r>
                <a14:m>
                  <m:oMath xmlns:m="http://schemas.openxmlformats.org/officeDocument/2006/math">
                    <m:r>
                      <m:rPr>
                        <m:sty m:val="p"/>
                      </m:rPr>
                      <a:rPr lang="en-US" altLang="ja-JP" sz="1800" b="0" i="0" dirty="0" smtClean="0">
                        <a:solidFill>
                          <a:schemeClr val="tx1">
                            <a:lumMod val="75000"/>
                            <a:lumOff val="25000"/>
                          </a:schemeClr>
                        </a:solidFill>
                        <a:latin typeface="+mn-ea"/>
                        <a:ea typeface="+mn-ea"/>
                      </a:rPr>
                      <m:t>K</m:t>
                    </m:r>
                    <m:r>
                      <a:rPr lang="en-US" altLang="ja-JP" sz="1800" b="0" i="0" dirty="0" smtClean="0">
                        <a:solidFill>
                          <a:schemeClr val="tx1">
                            <a:lumMod val="75000"/>
                            <a:lumOff val="25000"/>
                          </a:schemeClr>
                        </a:solidFill>
                        <a:latin typeface="+mn-ea"/>
                        <a:ea typeface="+mn-ea"/>
                      </a:rPr>
                      <m:t>=2</m:t>
                    </m:r>
                    <m:r>
                      <a:rPr lang="en-US" altLang="ja-JP" sz="1800" i="1" dirty="0">
                        <a:solidFill>
                          <a:schemeClr val="tx1">
                            <a:lumMod val="75000"/>
                            <a:lumOff val="25000"/>
                          </a:schemeClr>
                        </a:solidFill>
                        <a:latin typeface="+mn-ea"/>
                        <a:ea typeface="+mn-ea"/>
                      </a:rPr>
                      <m:t> </m:t>
                    </m:r>
                  </m:oMath>
                </a14:m>
                <a:r>
                  <a:rPr lang="ja-JP" altLang="en-US" sz="1800" dirty="0">
                    <a:solidFill>
                      <a:schemeClr val="tx1">
                        <a:lumMod val="75000"/>
                        <a:lumOff val="25000"/>
                      </a:schemeClr>
                    </a:solidFill>
                    <a:latin typeface="+mn-ea"/>
                    <a:ea typeface="+mn-ea"/>
                  </a:rPr>
                  <a:t>）その平均を用いることで精度を向上させている。</a:t>
                </a:r>
                <a:endParaRPr lang="en-US" altLang="ja-JP" sz="1800" dirty="0">
                  <a:solidFill>
                    <a:schemeClr val="tx1">
                      <a:lumMod val="75000"/>
                      <a:lumOff val="25000"/>
                    </a:schemeClr>
                  </a:solidFill>
                  <a:latin typeface="+mn-ea"/>
                  <a:ea typeface="+mn-ea"/>
                </a:endParaRPr>
              </a:p>
            </p:txBody>
          </p:sp>
        </mc:Choice>
        <mc:Fallback>
          <p:sp>
            <p:nvSpPr>
              <p:cNvPr id="5" name="コンテンツ プレースホルダー 2">
                <a:extLst>
                  <a:ext uri="{FF2B5EF4-FFF2-40B4-BE49-F238E27FC236}">
                    <a16:creationId xmlns:a16="http://schemas.microsoft.com/office/drawing/2014/main" id="{70823860-1EED-3D4A-FB9A-5EA9B2D9B4FD}"/>
                  </a:ext>
                </a:extLst>
              </p:cNvPr>
              <p:cNvSpPr txBox="1">
                <a:spLocks noRot="1" noChangeAspect="1" noMove="1" noResize="1" noEditPoints="1" noAdjustHandles="1" noChangeArrowheads="1" noChangeShapeType="1" noTextEdit="1"/>
              </p:cNvSpPr>
              <p:nvPr/>
            </p:nvSpPr>
            <p:spPr>
              <a:xfrm>
                <a:off x="450022" y="1698171"/>
                <a:ext cx="11363127" cy="4672573"/>
              </a:xfrm>
              <a:prstGeom prst="rect">
                <a:avLst/>
              </a:prstGeom>
              <a:blipFill>
                <a:blip r:embed="rId3"/>
                <a:stretch>
                  <a:fillRect l="-483" t="-131" r="-1717"/>
                </a:stretch>
              </a:blipFill>
              <a:ln>
                <a:noFill/>
              </a:ln>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FF4F8BD-12C0-0A5C-1D5C-B1A50D059E9F}"/>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C5223AEC-320C-A6B9-A5F1-21A7AFEC3D25}"/>
              </a:ext>
            </a:extLst>
          </p:cNvPr>
          <p:cNvSpPr>
            <a:spLocks noGrp="1"/>
          </p:cNvSpPr>
          <p:nvPr>
            <p:ph type="sldNum" sz="quarter" idx="12"/>
          </p:nvPr>
        </p:nvSpPr>
        <p:spPr/>
        <p:txBody>
          <a:bodyPr/>
          <a:lstStyle/>
          <a:p>
            <a:fld id="{58559E05-BCEC-45BC-9BA0-4ACA84666899}" type="slidenum">
              <a:rPr lang="ja-JP" altLang="en-US" smtClean="0"/>
              <a:pPr/>
              <a:t>10</a:t>
            </a:fld>
            <a:endParaRPr lang="ja-JP" altLang="en-US"/>
          </a:p>
        </p:txBody>
      </p:sp>
      <p:graphicFrame>
        <p:nvGraphicFramePr>
          <p:cNvPr id="11" name="Group 55">
            <a:extLst>
              <a:ext uri="{FF2B5EF4-FFF2-40B4-BE49-F238E27FC236}">
                <a16:creationId xmlns:a16="http://schemas.microsoft.com/office/drawing/2014/main" id="{8329F38A-660E-1958-F3BC-931C5A444806}"/>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3" name="図 2">
            <a:extLst>
              <a:ext uri="{FF2B5EF4-FFF2-40B4-BE49-F238E27FC236}">
                <a16:creationId xmlns:a16="http://schemas.microsoft.com/office/drawing/2014/main" id="{B8BB3353-26A2-34C7-74CD-38176F7F37DA}"/>
              </a:ext>
            </a:extLst>
          </p:cNvPr>
          <p:cNvPicPr>
            <a:picLocks noChangeAspect="1"/>
          </p:cNvPicPr>
          <p:nvPr/>
        </p:nvPicPr>
        <p:blipFill>
          <a:blip r:embed="rId4"/>
          <a:stretch>
            <a:fillRect/>
          </a:stretch>
        </p:blipFill>
        <p:spPr>
          <a:xfrm>
            <a:off x="1921250" y="2970484"/>
            <a:ext cx="8349499" cy="917031"/>
          </a:xfrm>
          <a:prstGeom prst="rect">
            <a:avLst/>
          </a:prstGeom>
          <a:ln>
            <a:solidFill>
              <a:srgbClr val="002060"/>
            </a:solidFill>
          </a:ln>
        </p:spPr>
      </p:pic>
      <p:pic>
        <p:nvPicPr>
          <p:cNvPr id="6" name="図 5">
            <a:extLst>
              <a:ext uri="{FF2B5EF4-FFF2-40B4-BE49-F238E27FC236}">
                <a16:creationId xmlns:a16="http://schemas.microsoft.com/office/drawing/2014/main" id="{7BCD32A8-2D04-9A6F-25B1-23010D74592D}"/>
              </a:ext>
            </a:extLst>
          </p:cNvPr>
          <p:cNvPicPr>
            <a:picLocks noChangeAspect="1"/>
          </p:cNvPicPr>
          <p:nvPr/>
        </p:nvPicPr>
        <p:blipFill>
          <a:blip r:embed="rId5"/>
          <a:stretch>
            <a:fillRect/>
          </a:stretch>
        </p:blipFill>
        <p:spPr>
          <a:xfrm>
            <a:off x="1921250" y="5566425"/>
            <a:ext cx="5400040" cy="513715"/>
          </a:xfrm>
          <a:prstGeom prst="rect">
            <a:avLst/>
          </a:prstGeom>
          <a:ln>
            <a:solidFill>
              <a:srgbClr val="002060"/>
            </a:solidFill>
          </a:ln>
        </p:spPr>
      </p:pic>
    </p:spTree>
    <p:extLst>
      <p:ext uri="{BB962C8B-B14F-4D97-AF65-F5344CB8AC3E}">
        <p14:creationId xmlns:p14="http://schemas.microsoft.com/office/powerpoint/2010/main" val="212321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13F4-27D6-E188-D184-2F5BE1C20D0F}"/>
            </a:ext>
          </a:extLst>
        </p:cNvPr>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66CB0680-3254-C5B4-9371-BCB1BC0F1A75}"/>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b="1" u="sng" dirty="0">
                <a:solidFill>
                  <a:srgbClr val="5B9BD5">
                    <a:lumMod val="50000"/>
                  </a:srgbClr>
                </a:solidFill>
                <a:latin typeface="+mn-ea"/>
                <a:ea typeface="+mn-ea"/>
              </a:rPr>
              <a:t>概要</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pPr defTabSz="914400">
              <a:lnSpc>
                <a:spcPct val="110000"/>
              </a:lnSpc>
            </a:pPr>
            <a:r>
              <a:rPr lang="en-US" altLang="ja-JP" sz="1800" dirty="0" err="1">
                <a:solidFill>
                  <a:schemeClr val="tx1">
                    <a:lumMod val="75000"/>
                    <a:lumOff val="25000"/>
                  </a:schemeClr>
                </a:solidFill>
                <a:effectLst/>
                <a:latin typeface="+mn-ea"/>
                <a:ea typeface="+mn-ea"/>
                <a:cs typeface="Times New Roman" panose="02020603050405020304" pitchFamily="18" charset="0"/>
              </a:rPr>
              <a:t>vEMDiffuse-i</a:t>
            </a:r>
            <a:r>
              <a:rPr lang="ja-JP" altLang="en-US" sz="1800" dirty="0">
                <a:solidFill>
                  <a:schemeClr val="tx1">
                    <a:lumMod val="75000"/>
                    <a:lumOff val="25000"/>
                  </a:schemeClr>
                </a:solidFill>
                <a:effectLst/>
                <a:latin typeface="+mn-ea"/>
                <a:ea typeface="+mn-ea"/>
                <a:cs typeface="Times New Roman" panose="02020603050405020304" pitchFamily="18" charset="0"/>
              </a:rPr>
              <a:t>は少量の等方性ボリュームを用いて学習を行うモデルであったが、</a:t>
            </a:r>
            <a:r>
              <a:rPr lang="ja-JP" altLang="en-US" sz="1800" dirty="0">
                <a:solidFill>
                  <a:schemeClr val="tx1">
                    <a:lumMod val="75000"/>
                    <a:lumOff val="25000"/>
                  </a:schemeClr>
                </a:solidFill>
                <a:latin typeface="+mn-ea"/>
                <a:ea typeface="+mn-ea"/>
              </a:rPr>
              <a:t>等方性ボリュームを得ることは多くの研究グループにとって非現実的である。そこで、異方性ボリュームのみを用いて学習を行えるようにした。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51FB4EFB-B30D-F739-7145-F1302202999A}"/>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F904BE86-953C-770C-91ED-755EEC1AF3A6}"/>
              </a:ext>
            </a:extLst>
          </p:cNvPr>
          <p:cNvSpPr>
            <a:spLocks noGrp="1"/>
          </p:cNvSpPr>
          <p:nvPr>
            <p:ph type="sldNum" sz="quarter" idx="12"/>
          </p:nvPr>
        </p:nvSpPr>
        <p:spPr/>
        <p:txBody>
          <a:bodyPr/>
          <a:lstStyle/>
          <a:p>
            <a:fld id="{58559E05-BCEC-45BC-9BA0-4ACA84666899}" type="slidenum">
              <a:rPr lang="ja-JP" altLang="en-US" smtClean="0"/>
              <a:pPr/>
              <a:t>11</a:t>
            </a:fld>
            <a:endParaRPr lang="ja-JP" altLang="en-US"/>
          </a:p>
        </p:txBody>
      </p:sp>
      <p:graphicFrame>
        <p:nvGraphicFramePr>
          <p:cNvPr id="11" name="Group 55">
            <a:extLst>
              <a:ext uri="{FF2B5EF4-FFF2-40B4-BE49-F238E27FC236}">
                <a16:creationId xmlns:a16="http://schemas.microsoft.com/office/drawing/2014/main" id="{AA6C81CA-E19A-4578-E24B-A5BF370A7120}"/>
              </a:ext>
            </a:extLst>
          </p:cNvPr>
          <p:cNvGraphicFramePr>
            <a:graphicFrameLocks noGrp="1"/>
          </p:cNvGraphicFramePr>
          <p:nvPr>
            <p:extLst>
              <p:ext uri="{D42A27DB-BD31-4B8C-83A1-F6EECF244321}">
                <p14:modId xmlns:p14="http://schemas.microsoft.com/office/powerpoint/2010/main" val="159793025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3" name="図 2">
            <a:extLst>
              <a:ext uri="{FF2B5EF4-FFF2-40B4-BE49-F238E27FC236}">
                <a16:creationId xmlns:a16="http://schemas.microsoft.com/office/drawing/2014/main" id="{1A6798D6-4963-54BE-1A62-5E53A96E6F44}"/>
              </a:ext>
            </a:extLst>
          </p:cNvPr>
          <p:cNvPicPr>
            <a:picLocks noChangeAspect="1"/>
          </p:cNvPicPr>
          <p:nvPr/>
        </p:nvPicPr>
        <p:blipFill>
          <a:blip r:embed="rId3"/>
          <a:stretch>
            <a:fillRect/>
          </a:stretch>
        </p:blipFill>
        <p:spPr>
          <a:xfrm>
            <a:off x="3624308" y="3159350"/>
            <a:ext cx="5944870" cy="2947680"/>
          </a:xfrm>
          <a:prstGeom prst="rect">
            <a:avLst/>
          </a:prstGeom>
          <a:ln>
            <a:solidFill>
              <a:srgbClr val="002060"/>
            </a:solidFill>
          </a:ln>
        </p:spPr>
      </p:pic>
      <p:sp>
        <p:nvSpPr>
          <p:cNvPr id="7" name="四角形: 角を丸くする 6">
            <a:extLst>
              <a:ext uri="{FF2B5EF4-FFF2-40B4-BE49-F238E27FC236}">
                <a16:creationId xmlns:a16="http://schemas.microsoft.com/office/drawing/2014/main" id="{B6419511-F052-CEE8-8E41-BCDFD90B20A0}"/>
              </a:ext>
            </a:extLst>
          </p:cNvPr>
          <p:cNvSpPr/>
          <p:nvPr/>
        </p:nvSpPr>
        <p:spPr>
          <a:xfrm>
            <a:off x="3602984" y="4316317"/>
            <a:ext cx="2993759" cy="103408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A052F7B5-6006-4C57-42F7-CC7792305903}"/>
              </a:ext>
            </a:extLst>
          </p:cNvPr>
          <p:cNvSpPr txBox="1"/>
          <p:nvPr/>
        </p:nvSpPr>
        <p:spPr>
          <a:xfrm>
            <a:off x="1070237" y="4937920"/>
            <a:ext cx="2391951" cy="954107"/>
          </a:xfrm>
          <a:prstGeom prst="rect">
            <a:avLst/>
          </a:prstGeom>
          <a:noFill/>
          <a:ln>
            <a:solidFill>
              <a:srgbClr val="FF0000"/>
            </a:solidFill>
          </a:ln>
        </p:spPr>
        <p:txBody>
          <a:bodyPr wrap="square" rtlCol="0">
            <a:spAutoFit/>
          </a:bodyPr>
          <a:lstStyle/>
          <a:p>
            <a:r>
              <a:rPr kumimoji="1" lang="ja-JP" altLang="en-US" sz="1400" dirty="0">
                <a:solidFill>
                  <a:srgbClr val="FF0000"/>
                </a:solidFill>
                <a:latin typeface="+mn-ea"/>
              </a:rPr>
              <a:t>異方性ボリュームの</a:t>
            </a:r>
            <a:r>
              <a:rPr kumimoji="1" lang="en-US" altLang="ja-JP" sz="1400" dirty="0">
                <a:solidFill>
                  <a:srgbClr val="FF0000"/>
                </a:solidFill>
                <a:latin typeface="+mn-ea"/>
              </a:rPr>
              <a:t>y</a:t>
            </a:r>
            <a:r>
              <a:rPr kumimoji="1" lang="ja-JP" altLang="en-US" sz="1400" dirty="0">
                <a:solidFill>
                  <a:srgbClr val="FF0000"/>
                </a:solidFill>
                <a:latin typeface="+mn-ea"/>
              </a:rPr>
              <a:t>軸に沿って層を抽出（</a:t>
            </a:r>
            <a:r>
              <a:rPr kumimoji="1" lang="en-US" altLang="ja-JP" sz="1400" dirty="0" err="1">
                <a:solidFill>
                  <a:srgbClr val="FF0000"/>
                </a:solidFill>
                <a:latin typeface="+mn-ea"/>
              </a:rPr>
              <a:t>vEMDiffuse-i</a:t>
            </a:r>
            <a:r>
              <a:rPr kumimoji="1" lang="ja-JP" altLang="en-US" sz="1400" dirty="0">
                <a:solidFill>
                  <a:srgbClr val="FF0000"/>
                </a:solidFill>
                <a:latin typeface="+mn-ea"/>
              </a:rPr>
              <a:t>の等方性ボリュームの</a:t>
            </a:r>
            <a:r>
              <a:rPr kumimoji="1" lang="en-US" altLang="ja-JP" sz="1400" dirty="0">
                <a:solidFill>
                  <a:srgbClr val="FF0000"/>
                </a:solidFill>
                <a:latin typeface="+mn-ea"/>
              </a:rPr>
              <a:t>z</a:t>
            </a:r>
            <a:r>
              <a:rPr kumimoji="1" lang="ja-JP" altLang="en-US" sz="1400" dirty="0">
                <a:solidFill>
                  <a:srgbClr val="FF0000"/>
                </a:solidFill>
                <a:latin typeface="+mn-ea"/>
              </a:rPr>
              <a:t>軸に相当）</a:t>
            </a:r>
          </a:p>
        </p:txBody>
      </p:sp>
      <p:cxnSp>
        <p:nvCxnSpPr>
          <p:cNvPr id="10" name="直線コネクタ 9">
            <a:extLst>
              <a:ext uri="{FF2B5EF4-FFF2-40B4-BE49-F238E27FC236}">
                <a16:creationId xmlns:a16="http://schemas.microsoft.com/office/drawing/2014/main" id="{3AE249C1-C353-5F7A-0D33-E991E8C86015}"/>
              </a:ext>
            </a:extLst>
          </p:cNvPr>
          <p:cNvCxnSpPr>
            <a:stCxn id="8" idx="3"/>
            <a:endCxn id="7" idx="1"/>
          </p:cNvCxnSpPr>
          <p:nvPr/>
        </p:nvCxnSpPr>
        <p:spPr>
          <a:xfrm flipV="1">
            <a:off x="3462188" y="4833359"/>
            <a:ext cx="140796" cy="5816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25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379C3-CDB0-53F1-575E-D65AE6BB7FA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コンテンツ プレースホルダー 2">
                <a:extLst>
                  <a:ext uri="{FF2B5EF4-FFF2-40B4-BE49-F238E27FC236}">
                    <a16:creationId xmlns:a16="http://schemas.microsoft.com/office/drawing/2014/main" id="{A8AEE2E6-0E72-B6BE-27CD-0B4F247CB23B}"/>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ja-JP" altLang="en-US" sz="1800" b="1" i="0" u="sng" strike="noStrike" kern="1200" cap="none" spc="0" normalizeH="0" baseline="0" noProof="0" dirty="0">
                    <a:ln>
                      <a:noFill/>
                    </a:ln>
                    <a:solidFill>
                      <a:srgbClr val="5B9BD5">
                        <a:lumMod val="50000"/>
                      </a:srgbClr>
                    </a:solidFill>
                    <a:effectLst/>
                    <a:uLnTx/>
                    <a:uFillTx/>
                    <a:latin typeface="+mn-ea"/>
                    <a:ea typeface="+mn-ea"/>
                    <a:cs typeface="+mn-cs"/>
                  </a:rPr>
                  <a:t>学習</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pPr defTabSz="914400">
                  <a:lnSpc>
                    <a:spcPct val="110000"/>
                  </a:lnSpc>
                </a:pPr>
                <a:r>
                  <a:rPr lang="ja-JP" altLang="en-US" sz="1800" dirty="0">
                    <a:solidFill>
                      <a:schemeClr val="tx1">
                        <a:lumMod val="75000"/>
                        <a:lumOff val="25000"/>
                      </a:schemeClr>
                    </a:solidFill>
                    <a:effectLst/>
                    <a:latin typeface="+mn-ea"/>
                    <a:ea typeface="+mn-ea"/>
                    <a:cs typeface="Times New Roman" panose="02020603050405020304" pitchFamily="18" charset="0"/>
                  </a:rPr>
                  <a:t>異方性ボリュームを</a:t>
                </a:r>
                <a:r>
                  <a:rPr lang="en-US" altLang="ja-JP" sz="1800" dirty="0">
                    <a:solidFill>
                      <a:schemeClr val="tx1">
                        <a:lumMod val="75000"/>
                        <a:lumOff val="25000"/>
                      </a:schemeClr>
                    </a:solidFill>
                    <a:effectLst/>
                    <a:latin typeface="+mn-ea"/>
                    <a:ea typeface="+mn-ea"/>
                    <a:cs typeface="Times New Roman" panose="02020603050405020304" pitchFamily="18" charset="0"/>
                  </a:rPr>
                  <a:t>Y</a:t>
                </a:r>
                <a:r>
                  <a:rPr lang="ja-JP" altLang="en-US" sz="1800" dirty="0">
                    <a:solidFill>
                      <a:schemeClr val="tx1">
                        <a:lumMod val="75000"/>
                        <a:lumOff val="25000"/>
                      </a:schemeClr>
                    </a:solidFill>
                    <a:effectLst/>
                    <a:latin typeface="+mn-ea"/>
                    <a:ea typeface="+mn-ea"/>
                    <a:cs typeface="Times New Roman" panose="02020603050405020304" pitchFamily="18" charset="0"/>
                  </a:rPr>
                  <a:t>軸に沿っ</a:t>
                </a:r>
                <a:r>
                  <a:rPr lang="ja-JP" altLang="en-US" sz="1800" dirty="0">
                    <a:solidFill>
                      <a:schemeClr val="tx1">
                        <a:lumMod val="75000"/>
                        <a:lumOff val="25000"/>
                      </a:schemeClr>
                    </a:solidFill>
                    <a:latin typeface="+mn-ea"/>
                    <a:ea typeface="+mn-ea"/>
                    <a:cs typeface="Times New Roman" panose="02020603050405020304" pitchFamily="18" charset="0"/>
                  </a:rPr>
                  <a:t>た</a:t>
                </a:r>
                <a:r>
                  <a:rPr lang="en-US" altLang="ja-JP" sz="1800" dirty="0">
                    <a:solidFill>
                      <a:schemeClr val="tx1">
                        <a:lumMod val="75000"/>
                        <a:lumOff val="25000"/>
                      </a:schemeClr>
                    </a:solidFill>
                    <a:latin typeface="+mn-ea"/>
                    <a:ea typeface="+mn-ea"/>
                    <a:cs typeface="Times New Roman" panose="02020603050405020304" pitchFamily="18" charset="0"/>
                  </a:rPr>
                  <a:t>XZ</a:t>
                </a:r>
                <a:r>
                  <a:rPr lang="ja-JP" altLang="en-US" sz="1800" dirty="0">
                    <a:solidFill>
                      <a:schemeClr val="tx1">
                        <a:lumMod val="75000"/>
                        <a:lumOff val="25000"/>
                      </a:schemeClr>
                    </a:solidFill>
                    <a:latin typeface="+mn-ea"/>
                    <a:ea typeface="+mn-ea"/>
                    <a:cs typeface="Times New Roman" panose="02020603050405020304" pitchFamily="18" charset="0"/>
                  </a:rPr>
                  <a:t>層の</a:t>
                </a:r>
                <a:r>
                  <a:rPr lang="ja-JP" altLang="en-US" sz="1800" dirty="0">
                    <a:solidFill>
                      <a:schemeClr val="tx1">
                        <a:lumMod val="75000"/>
                        <a:lumOff val="25000"/>
                      </a:schemeClr>
                    </a:solidFill>
                    <a:latin typeface="+mn-ea"/>
                    <a:ea typeface="+mn-ea"/>
                  </a:rPr>
                  <a:t>上層</a:t>
                </a:r>
                <a:r>
                  <a:rPr lang="en-US" altLang="ja-JP" sz="1800" dirty="0">
                    <a:solidFill>
                      <a:schemeClr val="tx1">
                        <a:lumMod val="75000"/>
                        <a:lumOff val="25000"/>
                      </a:schemeClr>
                    </a:solidFill>
                    <a:latin typeface="+mn-ea"/>
                    <a:ea typeface="+mn-ea"/>
                  </a:rPr>
                  <a:t>c</a:t>
                </a:r>
                <a:r>
                  <a:rPr lang="en-US" altLang="ja-JP" sz="1800" baseline="30000" dirty="0">
                    <a:solidFill>
                      <a:schemeClr val="tx1">
                        <a:lumMod val="75000"/>
                        <a:lumOff val="25000"/>
                      </a:schemeClr>
                    </a:solidFill>
                    <a:latin typeface="+mn-ea"/>
                    <a:ea typeface="+mn-ea"/>
                  </a:rPr>
                  <a:t>u</a:t>
                </a:r>
                <a:r>
                  <a:rPr lang="ja-JP" altLang="en-US" sz="1800" dirty="0">
                    <a:solidFill>
                      <a:schemeClr val="tx1">
                        <a:lumMod val="75000"/>
                        <a:lumOff val="25000"/>
                      </a:schemeClr>
                    </a:solidFill>
                    <a:effectLst/>
                    <a:latin typeface="+mn-ea"/>
                    <a:ea typeface="+mn-ea"/>
                    <a:cs typeface="Times New Roman" panose="02020603050405020304" pitchFamily="18" charset="0"/>
                  </a:rPr>
                  <a:t>と下層</a:t>
                </a:r>
                <a:r>
                  <a:rPr lang="en-US" altLang="ja-JP" sz="1800" dirty="0">
                    <a:solidFill>
                      <a:schemeClr val="tx1">
                        <a:lumMod val="75000"/>
                        <a:lumOff val="25000"/>
                      </a:schemeClr>
                    </a:solidFill>
                    <a:latin typeface="+mn-ea"/>
                    <a:ea typeface="+mn-ea"/>
                  </a:rPr>
                  <a:t>c</a:t>
                </a:r>
                <a:r>
                  <a:rPr lang="en-US" altLang="ja-JP" sz="1800" baseline="30000" dirty="0">
                    <a:solidFill>
                      <a:schemeClr val="tx1">
                        <a:lumMod val="75000"/>
                        <a:lumOff val="25000"/>
                      </a:schemeClr>
                    </a:solidFill>
                    <a:latin typeface="+mn-ea"/>
                    <a:ea typeface="+mn-ea"/>
                  </a:rPr>
                  <a:t>l</a:t>
                </a:r>
                <a:r>
                  <a:rPr lang="ja-JP" altLang="en-US" sz="1800" dirty="0">
                    <a:solidFill>
                      <a:schemeClr val="tx1">
                        <a:lumMod val="75000"/>
                        <a:lumOff val="25000"/>
                      </a:schemeClr>
                    </a:solidFill>
                    <a:effectLst/>
                    <a:latin typeface="+mn-ea"/>
                    <a:ea typeface="+mn-ea"/>
                    <a:cs typeface="Times New Roman" panose="02020603050405020304" pitchFamily="18" charset="0"/>
                  </a:rPr>
                  <a:t>のペア｛</a:t>
                </a:r>
                <a14:m>
                  <m:oMath xmlns:m="http://schemas.openxmlformats.org/officeDocument/2006/math">
                    <m:sSubSup>
                      <m:sSubSupPr>
                        <m:ctrlPr>
                          <a:rPr lang="en-US" altLang="ja-JP" sz="1800" b="0" i="1" smtClean="0">
                            <a:solidFill>
                              <a:schemeClr val="tx1">
                                <a:lumMod val="75000"/>
                                <a:lumOff val="25000"/>
                              </a:schemeClr>
                            </a:solidFill>
                            <a:effectLst/>
                            <a:latin typeface="+mn-ea"/>
                            <a:ea typeface="+mn-ea"/>
                            <a:cs typeface="Times New Roman" panose="02020603050405020304" pitchFamily="18" charset="0"/>
                          </a:rPr>
                        </m:ctrlPr>
                      </m:sSubSupPr>
                      <m:e>
                        <m:r>
                          <a:rPr lang="en-US" altLang="ja-JP" sz="1800" b="0" i="1" smtClean="0">
                            <a:solidFill>
                              <a:schemeClr val="tx1">
                                <a:lumMod val="75000"/>
                                <a:lumOff val="25000"/>
                              </a:schemeClr>
                            </a:solidFill>
                            <a:effectLst/>
                            <a:latin typeface="+mn-ea"/>
                            <a:ea typeface="+mn-ea"/>
                            <a:cs typeface="Times New Roman" panose="02020603050405020304" pitchFamily="18" charset="0"/>
                          </a:rPr>
                          <m:t>𝐶</m:t>
                        </m:r>
                      </m:e>
                      <m:sub>
                        <m:r>
                          <a:rPr lang="en-US" altLang="ja-JP" sz="1800" b="0" i="1" smtClean="0">
                            <a:solidFill>
                              <a:schemeClr val="tx1">
                                <a:lumMod val="75000"/>
                                <a:lumOff val="25000"/>
                              </a:schemeClr>
                            </a:solidFill>
                            <a:effectLst/>
                            <a:latin typeface="+mn-ea"/>
                            <a:ea typeface="+mn-ea"/>
                            <a:cs typeface="Times New Roman" panose="02020603050405020304" pitchFamily="18" charset="0"/>
                          </a:rPr>
                          <m:t>𝑥𝑧</m:t>
                        </m:r>
                      </m:sub>
                      <m:sup>
                        <m:r>
                          <a:rPr lang="en-US" altLang="ja-JP" sz="1800" b="0" i="1" smtClean="0">
                            <a:solidFill>
                              <a:schemeClr val="tx1">
                                <a:lumMod val="75000"/>
                                <a:lumOff val="25000"/>
                              </a:schemeClr>
                            </a:solidFill>
                            <a:effectLst/>
                            <a:latin typeface="+mn-ea"/>
                            <a:ea typeface="+mn-ea"/>
                            <a:cs typeface="Times New Roman" panose="02020603050405020304" pitchFamily="18" charset="0"/>
                          </a:rPr>
                          <m:t>𝑢</m:t>
                        </m:r>
                      </m:sup>
                    </m:sSubSup>
                  </m:oMath>
                </a14:m>
                <a:r>
                  <a:rPr lang="en-US" altLang="ja-JP" sz="1800" dirty="0">
                    <a:solidFill>
                      <a:schemeClr val="tx1">
                        <a:lumMod val="75000"/>
                        <a:lumOff val="25000"/>
                      </a:schemeClr>
                    </a:solidFill>
                    <a:latin typeface="+mn-ea"/>
                    <a:ea typeface="+mn-ea"/>
                    <a:cs typeface="Times New Roman" panose="02020603050405020304" pitchFamily="18" charset="0"/>
                  </a:rPr>
                  <a:t>, </a:t>
                </a:r>
                <a14:m>
                  <m:oMath xmlns:m="http://schemas.openxmlformats.org/officeDocument/2006/math">
                    <m:sSubSup>
                      <m:sSubSupPr>
                        <m:ctrlPr>
                          <a:rPr lang="en-US" altLang="ja-JP" sz="1800" i="1">
                            <a:solidFill>
                              <a:schemeClr val="tx1">
                                <a:lumMod val="75000"/>
                                <a:lumOff val="25000"/>
                              </a:schemeClr>
                            </a:solidFill>
                            <a:latin typeface="+mn-ea"/>
                            <a:ea typeface="+mn-ea"/>
                            <a:cs typeface="Times New Roman" panose="02020603050405020304" pitchFamily="18" charset="0"/>
                          </a:rPr>
                        </m:ctrlPr>
                      </m:sSubSupPr>
                      <m:e>
                        <m:r>
                          <a:rPr lang="en-US" altLang="ja-JP" sz="1800" i="1">
                            <a:solidFill>
                              <a:schemeClr val="tx1">
                                <a:lumMod val="75000"/>
                                <a:lumOff val="25000"/>
                              </a:schemeClr>
                            </a:solidFill>
                            <a:latin typeface="+mn-ea"/>
                            <a:ea typeface="+mn-ea"/>
                            <a:cs typeface="Times New Roman" panose="02020603050405020304" pitchFamily="18" charset="0"/>
                          </a:rPr>
                          <m:t>𝐶</m:t>
                        </m:r>
                      </m:e>
                      <m:sub>
                        <m:r>
                          <a:rPr lang="en-US" altLang="ja-JP" sz="1800" i="1">
                            <a:solidFill>
                              <a:schemeClr val="tx1">
                                <a:lumMod val="75000"/>
                                <a:lumOff val="25000"/>
                              </a:schemeClr>
                            </a:solidFill>
                            <a:latin typeface="+mn-ea"/>
                            <a:ea typeface="+mn-ea"/>
                            <a:cs typeface="Times New Roman" panose="02020603050405020304" pitchFamily="18" charset="0"/>
                          </a:rPr>
                          <m:t>𝑥𝑧</m:t>
                        </m:r>
                      </m:sub>
                      <m:sup>
                        <m:r>
                          <a:rPr lang="en-US" altLang="ja-JP" sz="1800" b="0" i="1" smtClean="0">
                            <a:solidFill>
                              <a:schemeClr val="tx1">
                                <a:lumMod val="75000"/>
                                <a:lumOff val="25000"/>
                              </a:schemeClr>
                            </a:solidFill>
                            <a:latin typeface="+mn-ea"/>
                            <a:ea typeface="+mn-ea"/>
                            <a:cs typeface="Times New Roman" panose="02020603050405020304" pitchFamily="18" charset="0"/>
                          </a:rPr>
                          <m:t>𝑙</m:t>
                        </m:r>
                      </m:sup>
                    </m:sSubSup>
                  </m:oMath>
                </a14:m>
                <a:r>
                  <a:rPr lang="ja-JP" altLang="en-US" sz="1800" dirty="0">
                    <a:solidFill>
                      <a:schemeClr val="tx1">
                        <a:lumMod val="75000"/>
                        <a:lumOff val="25000"/>
                      </a:schemeClr>
                    </a:solidFill>
                    <a:effectLst/>
                    <a:latin typeface="+mn-ea"/>
                    <a:ea typeface="+mn-ea"/>
                    <a:cs typeface="Times New Roman" panose="02020603050405020304" pitchFamily="18" charset="0"/>
                  </a:rPr>
                  <a:t>｝を入力ペアとして、その</a:t>
                </a:r>
                <a:r>
                  <a:rPr lang="ja-JP" altLang="en-US" sz="1800" dirty="0">
                    <a:solidFill>
                      <a:schemeClr val="tx1">
                        <a:lumMod val="75000"/>
                        <a:lumOff val="25000"/>
                      </a:schemeClr>
                    </a:solidFill>
                    <a:latin typeface="+mn-ea"/>
                    <a:ea typeface="+mn-ea"/>
                    <a:cs typeface="Times New Roman" panose="02020603050405020304" pitchFamily="18" charset="0"/>
                  </a:rPr>
                  <a:t>間</a:t>
                </a:r>
                <a:r>
                  <a:rPr lang="ja-JP" altLang="en-US" sz="1800" dirty="0">
                    <a:solidFill>
                      <a:schemeClr val="tx1">
                        <a:lumMod val="75000"/>
                        <a:lumOff val="25000"/>
                      </a:schemeClr>
                    </a:solidFill>
                    <a:effectLst/>
                    <a:latin typeface="+mn-ea"/>
                    <a:ea typeface="+mn-ea"/>
                    <a:cs typeface="Times New Roman" panose="02020603050405020304" pitchFamily="18" charset="0"/>
                  </a:rPr>
                  <a:t>の</a:t>
                </a:r>
                <a:r>
                  <a:rPr lang="en-US" altLang="ja-JP" sz="1800" dirty="0">
                    <a:solidFill>
                      <a:schemeClr val="tx1">
                        <a:lumMod val="75000"/>
                        <a:lumOff val="25000"/>
                      </a:schemeClr>
                    </a:solidFill>
                    <a:effectLst/>
                    <a:latin typeface="+mn-ea"/>
                    <a:ea typeface="+mn-ea"/>
                    <a:cs typeface="Times New Roman" panose="02020603050405020304" pitchFamily="18" charset="0"/>
                  </a:rPr>
                  <a:t>XZ</a:t>
                </a:r>
                <a:r>
                  <a:rPr lang="ja-JP" altLang="en-US" sz="1800" dirty="0">
                    <a:solidFill>
                      <a:schemeClr val="tx1">
                        <a:lumMod val="75000"/>
                        <a:lumOff val="25000"/>
                      </a:schemeClr>
                    </a:solidFill>
                    <a:effectLst/>
                    <a:latin typeface="+mn-ea"/>
                    <a:ea typeface="+mn-ea"/>
                    <a:cs typeface="Times New Roman" panose="02020603050405020304" pitchFamily="18" charset="0"/>
                  </a:rPr>
                  <a:t>層｛</a:t>
                </a:r>
                <a14:m>
                  <m:oMath xmlns:m="http://schemas.openxmlformats.org/officeDocument/2006/math">
                    <m:sSubSup>
                      <m:sSubSupPr>
                        <m:ctrlPr>
                          <a:rPr lang="en-US" altLang="ja-JP" sz="1800" i="1">
                            <a:solidFill>
                              <a:schemeClr val="tx1">
                                <a:lumMod val="75000"/>
                                <a:lumOff val="25000"/>
                              </a:schemeClr>
                            </a:solidFill>
                            <a:latin typeface="+mn-ea"/>
                            <a:ea typeface="+mn-ea"/>
                            <a:cs typeface="Times New Roman" panose="02020603050405020304" pitchFamily="18" charset="0"/>
                          </a:rPr>
                        </m:ctrlPr>
                      </m:sSubSupPr>
                      <m:e>
                        <m:r>
                          <a:rPr lang="en-US" altLang="ja-JP" sz="1800" b="0" i="1" smtClean="0">
                            <a:solidFill>
                              <a:schemeClr val="tx1">
                                <a:lumMod val="75000"/>
                                <a:lumOff val="25000"/>
                              </a:schemeClr>
                            </a:solidFill>
                            <a:latin typeface="+mn-ea"/>
                            <a:ea typeface="+mn-ea"/>
                            <a:cs typeface="Times New Roman" panose="02020603050405020304" pitchFamily="18" charset="0"/>
                          </a:rPr>
                          <m:t>𝑋𝑍</m:t>
                        </m:r>
                      </m:e>
                      <m:sub>
                        <m:r>
                          <a:rPr lang="en-US" altLang="ja-JP" sz="1800" b="0" i="1" smtClean="0">
                            <a:solidFill>
                              <a:schemeClr val="tx1">
                                <a:lumMod val="75000"/>
                                <a:lumOff val="25000"/>
                              </a:schemeClr>
                            </a:solidFill>
                            <a:latin typeface="+mn-ea"/>
                            <a:ea typeface="+mn-ea"/>
                            <a:cs typeface="Times New Roman" panose="02020603050405020304" pitchFamily="18" charset="0"/>
                          </a:rPr>
                          <m:t>0</m:t>
                        </m:r>
                      </m:sub>
                      <m:sup>
                        <m:r>
                          <a:rPr lang="en-US" altLang="ja-JP" sz="1800" i="1">
                            <a:solidFill>
                              <a:schemeClr val="tx1">
                                <a:lumMod val="75000"/>
                                <a:lumOff val="25000"/>
                              </a:schemeClr>
                            </a:solidFill>
                            <a:latin typeface="+mn-ea"/>
                            <a:ea typeface="+mn-ea"/>
                            <a:cs typeface="Times New Roman" panose="02020603050405020304" pitchFamily="18" charset="0"/>
                          </a:rPr>
                          <m:t>𝑢</m:t>
                        </m:r>
                        <m:r>
                          <a:rPr lang="en-US" altLang="ja-JP" sz="1800" b="0" i="1" smtClean="0">
                            <a:solidFill>
                              <a:schemeClr val="tx1">
                                <a:lumMod val="75000"/>
                                <a:lumOff val="25000"/>
                              </a:schemeClr>
                            </a:solidFill>
                            <a:latin typeface="+mn-ea"/>
                            <a:ea typeface="+mn-ea"/>
                            <a:cs typeface="Times New Roman" panose="02020603050405020304" pitchFamily="18" charset="0"/>
                          </a:rPr>
                          <m:t>+1</m:t>
                        </m:r>
                      </m:sup>
                    </m:sSubSup>
                  </m:oMath>
                </a14:m>
                <a:r>
                  <a:rPr lang="en-US" altLang="ja-JP" sz="1800" dirty="0">
                    <a:solidFill>
                      <a:schemeClr val="tx1">
                        <a:lumMod val="75000"/>
                        <a:lumOff val="25000"/>
                      </a:schemeClr>
                    </a:solidFill>
                    <a:effectLst/>
                    <a:latin typeface="+mn-ea"/>
                    <a:ea typeface="+mn-ea"/>
                    <a:cs typeface="Times New Roman" panose="02020603050405020304" pitchFamily="18" charset="0"/>
                  </a:rPr>
                  <a:t>, </a:t>
                </a:r>
                <a14:m>
                  <m:oMath xmlns:m="http://schemas.openxmlformats.org/officeDocument/2006/math">
                    <m:sSubSup>
                      <m:sSubSupPr>
                        <m:ctrlPr>
                          <a:rPr lang="en-US" altLang="ja-JP" sz="1800" i="1">
                            <a:solidFill>
                              <a:schemeClr val="tx1">
                                <a:lumMod val="75000"/>
                                <a:lumOff val="25000"/>
                              </a:schemeClr>
                            </a:solidFill>
                            <a:latin typeface="+mn-ea"/>
                            <a:ea typeface="+mn-ea"/>
                            <a:cs typeface="Times New Roman" panose="02020603050405020304" pitchFamily="18" charset="0"/>
                          </a:rPr>
                        </m:ctrlPr>
                      </m:sSubSupPr>
                      <m:e>
                        <m:r>
                          <a:rPr lang="en-US" altLang="ja-JP" sz="1800" i="1">
                            <a:solidFill>
                              <a:schemeClr val="tx1">
                                <a:lumMod val="75000"/>
                                <a:lumOff val="25000"/>
                              </a:schemeClr>
                            </a:solidFill>
                            <a:latin typeface="+mn-ea"/>
                            <a:ea typeface="+mn-ea"/>
                            <a:cs typeface="Times New Roman" panose="02020603050405020304" pitchFamily="18" charset="0"/>
                          </a:rPr>
                          <m:t>𝑋𝑍</m:t>
                        </m:r>
                      </m:e>
                      <m:sub>
                        <m:r>
                          <a:rPr lang="en-US" altLang="ja-JP" sz="1800" i="1">
                            <a:solidFill>
                              <a:schemeClr val="tx1">
                                <a:lumMod val="75000"/>
                                <a:lumOff val="25000"/>
                              </a:schemeClr>
                            </a:solidFill>
                            <a:latin typeface="+mn-ea"/>
                            <a:ea typeface="+mn-ea"/>
                            <a:cs typeface="Times New Roman" panose="02020603050405020304" pitchFamily="18" charset="0"/>
                          </a:rPr>
                          <m:t>0</m:t>
                        </m:r>
                      </m:sub>
                      <m:sup>
                        <m:r>
                          <a:rPr lang="en-US" altLang="ja-JP" sz="1800" i="1">
                            <a:solidFill>
                              <a:schemeClr val="tx1">
                                <a:lumMod val="75000"/>
                                <a:lumOff val="25000"/>
                              </a:schemeClr>
                            </a:solidFill>
                            <a:latin typeface="+mn-ea"/>
                            <a:ea typeface="+mn-ea"/>
                            <a:cs typeface="Times New Roman" panose="02020603050405020304" pitchFamily="18" charset="0"/>
                          </a:rPr>
                          <m:t>𝑢</m:t>
                        </m:r>
                        <m:r>
                          <a:rPr lang="en-US" altLang="ja-JP" sz="1800" i="1">
                            <a:solidFill>
                              <a:schemeClr val="tx1">
                                <a:lumMod val="75000"/>
                                <a:lumOff val="25000"/>
                              </a:schemeClr>
                            </a:solidFill>
                            <a:latin typeface="+mn-ea"/>
                            <a:ea typeface="+mn-ea"/>
                            <a:cs typeface="Times New Roman" panose="02020603050405020304" pitchFamily="18" charset="0"/>
                          </a:rPr>
                          <m:t>+</m:t>
                        </m:r>
                        <m:r>
                          <a:rPr lang="en-US" altLang="ja-JP" sz="1800" b="0" i="1" smtClean="0">
                            <a:solidFill>
                              <a:schemeClr val="tx1">
                                <a:lumMod val="75000"/>
                                <a:lumOff val="25000"/>
                              </a:schemeClr>
                            </a:solidFill>
                            <a:latin typeface="+mn-ea"/>
                            <a:ea typeface="+mn-ea"/>
                            <a:cs typeface="Times New Roman" panose="02020603050405020304" pitchFamily="18" charset="0"/>
                          </a:rPr>
                          <m:t>2</m:t>
                        </m:r>
                      </m:sup>
                    </m:sSubSup>
                  </m:oMath>
                </a14:m>
                <a:r>
                  <a:rPr lang="en-US" altLang="ja-JP" sz="1800" dirty="0">
                    <a:solidFill>
                      <a:schemeClr val="tx1">
                        <a:lumMod val="75000"/>
                        <a:lumOff val="25000"/>
                      </a:schemeClr>
                    </a:solidFill>
                    <a:effectLst/>
                    <a:latin typeface="+mn-ea"/>
                    <a:ea typeface="+mn-ea"/>
                    <a:cs typeface="Times New Roman" panose="02020603050405020304" pitchFamily="18" charset="0"/>
                  </a:rPr>
                  <a:t>, …,  </a:t>
                </a:r>
                <a14:m>
                  <m:oMath xmlns:m="http://schemas.openxmlformats.org/officeDocument/2006/math">
                    <m:sSubSup>
                      <m:sSubSupPr>
                        <m:ctrlPr>
                          <a:rPr lang="en-US" altLang="ja-JP" sz="1800" i="1">
                            <a:solidFill>
                              <a:schemeClr val="tx1">
                                <a:lumMod val="75000"/>
                                <a:lumOff val="25000"/>
                              </a:schemeClr>
                            </a:solidFill>
                            <a:latin typeface="+mn-ea"/>
                            <a:ea typeface="+mn-ea"/>
                            <a:cs typeface="Times New Roman" panose="02020603050405020304" pitchFamily="18" charset="0"/>
                          </a:rPr>
                        </m:ctrlPr>
                      </m:sSubSupPr>
                      <m:e>
                        <m:r>
                          <a:rPr lang="en-US" altLang="ja-JP" sz="1800" i="1">
                            <a:solidFill>
                              <a:schemeClr val="tx1">
                                <a:lumMod val="75000"/>
                                <a:lumOff val="25000"/>
                              </a:schemeClr>
                            </a:solidFill>
                            <a:latin typeface="+mn-ea"/>
                            <a:ea typeface="+mn-ea"/>
                            <a:cs typeface="Times New Roman" panose="02020603050405020304" pitchFamily="18" charset="0"/>
                          </a:rPr>
                          <m:t>𝑋𝑍</m:t>
                        </m:r>
                      </m:e>
                      <m:sub>
                        <m:r>
                          <a:rPr lang="en-US" altLang="ja-JP" sz="1800" i="1">
                            <a:solidFill>
                              <a:schemeClr val="tx1">
                                <a:lumMod val="75000"/>
                                <a:lumOff val="25000"/>
                              </a:schemeClr>
                            </a:solidFill>
                            <a:latin typeface="+mn-ea"/>
                            <a:ea typeface="+mn-ea"/>
                            <a:cs typeface="Times New Roman" panose="02020603050405020304" pitchFamily="18" charset="0"/>
                          </a:rPr>
                          <m:t>0</m:t>
                        </m:r>
                      </m:sub>
                      <m:sup>
                        <m:r>
                          <a:rPr lang="en-US" altLang="ja-JP" sz="1800" i="1">
                            <a:solidFill>
                              <a:schemeClr val="tx1">
                                <a:lumMod val="75000"/>
                                <a:lumOff val="25000"/>
                              </a:schemeClr>
                            </a:solidFill>
                            <a:latin typeface="+mn-ea"/>
                            <a:ea typeface="+mn-ea"/>
                            <a:cs typeface="Times New Roman" panose="02020603050405020304" pitchFamily="18" charset="0"/>
                          </a:rPr>
                          <m:t>𝑢</m:t>
                        </m:r>
                        <m:r>
                          <a:rPr lang="en-US" altLang="ja-JP" sz="1800" i="1">
                            <a:solidFill>
                              <a:schemeClr val="tx1">
                                <a:lumMod val="75000"/>
                                <a:lumOff val="25000"/>
                              </a:schemeClr>
                            </a:solidFill>
                            <a:latin typeface="+mn-ea"/>
                            <a:ea typeface="+mn-ea"/>
                            <a:cs typeface="Times New Roman" panose="02020603050405020304" pitchFamily="18" charset="0"/>
                          </a:rPr>
                          <m:t>+</m:t>
                        </m:r>
                        <m:r>
                          <a:rPr lang="en-US" altLang="ja-JP" sz="1800" b="0" i="1" smtClean="0">
                            <a:solidFill>
                              <a:schemeClr val="tx1">
                                <a:lumMod val="75000"/>
                                <a:lumOff val="25000"/>
                              </a:schemeClr>
                            </a:solidFill>
                            <a:latin typeface="+mn-ea"/>
                            <a:ea typeface="+mn-ea"/>
                            <a:cs typeface="Times New Roman" panose="02020603050405020304" pitchFamily="18" charset="0"/>
                          </a:rPr>
                          <m:t>𝑅</m:t>
                        </m:r>
                      </m:sup>
                    </m:sSubSup>
                  </m:oMath>
                </a14:m>
                <a:r>
                  <a:rPr lang="ja-JP" altLang="en-US" sz="1800" dirty="0">
                    <a:solidFill>
                      <a:schemeClr val="tx1">
                        <a:lumMod val="75000"/>
                        <a:lumOff val="25000"/>
                      </a:schemeClr>
                    </a:solidFill>
                    <a:effectLst/>
                    <a:latin typeface="+mn-ea"/>
                    <a:ea typeface="+mn-ea"/>
                    <a:cs typeface="Times New Roman" panose="02020603050405020304" pitchFamily="18" charset="0"/>
                  </a:rPr>
                  <a:t>｝を生成するように学習する。このとき</a:t>
                </a:r>
                <a:r>
                  <a:rPr lang="ja-JP" altLang="en-US" sz="1800" dirty="0">
                    <a:solidFill>
                      <a:schemeClr val="tx1">
                        <a:lumMod val="75000"/>
                        <a:lumOff val="25000"/>
                      </a:schemeClr>
                    </a:solidFill>
                    <a:latin typeface="+mn-ea"/>
                    <a:ea typeface="+mn-ea"/>
                    <a:cs typeface="Times New Roman" panose="02020603050405020304" pitchFamily="18" charset="0"/>
                  </a:rPr>
                  <a:t>、</a:t>
                </a:r>
                <a:r>
                  <a:rPr lang="en-US" altLang="ja-JP" sz="1800" dirty="0">
                    <a:solidFill>
                      <a:schemeClr val="tx1">
                        <a:lumMod val="75000"/>
                        <a:lumOff val="25000"/>
                      </a:schemeClr>
                    </a:solidFill>
                    <a:latin typeface="+mn-ea"/>
                    <a:ea typeface="+mn-ea"/>
                    <a:cs typeface="Times New Roman" panose="02020603050405020304" pitchFamily="18" charset="0"/>
                  </a:rPr>
                  <a:t>XZ</a:t>
                </a:r>
                <a:r>
                  <a:rPr lang="ja-JP" altLang="en-US" sz="1800" dirty="0">
                    <a:solidFill>
                      <a:schemeClr val="tx1">
                        <a:lumMod val="75000"/>
                        <a:lumOff val="25000"/>
                      </a:schemeClr>
                    </a:solidFill>
                    <a:latin typeface="+mn-ea"/>
                    <a:ea typeface="+mn-ea"/>
                    <a:cs typeface="Times New Roman" panose="02020603050405020304" pitchFamily="18" charset="0"/>
                  </a:rPr>
                  <a:t>ビュー画像はラインアーチファクトを含んだ低品質な画像となっているが、</a:t>
                </a:r>
                <a:r>
                  <a:rPr lang="en-US" altLang="ja-JP" sz="1800" dirty="0" err="1">
                    <a:solidFill>
                      <a:schemeClr val="tx1">
                        <a:lumMod val="75000"/>
                        <a:lumOff val="25000"/>
                      </a:schemeClr>
                    </a:solidFill>
                    <a:latin typeface="+mn-ea"/>
                    <a:ea typeface="+mn-ea"/>
                    <a:cs typeface="Times New Roman" panose="02020603050405020304" pitchFamily="18" charset="0"/>
                  </a:rPr>
                  <a:t>vEMDiffuse</a:t>
                </a:r>
                <a:r>
                  <a:rPr lang="en-US" altLang="ja-JP" sz="1800" dirty="0">
                    <a:solidFill>
                      <a:schemeClr val="tx1">
                        <a:lumMod val="75000"/>
                        <a:lumOff val="25000"/>
                      </a:schemeClr>
                    </a:solidFill>
                    <a:latin typeface="+mn-ea"/>
                    <a:ea typeface="+mn-ea"/>
                    <a:cs typeface="Times New Roman" panose="02020603050405020304" pitchFamily="18" charset="0"/>
                  </a:rPr>
                  <a:t>-a</a:t>
                </a:r>
                <a:r>
                  <a:rPr lang="ja-JP" altLang="en-US" sz="1800" dirty="0">
                    <a:solidFill>
                      <a:schemeClr val="tx1">
                        <a:lumMod val="75000"/>
                        <a:lumOff val="25000"/>
                      </a:schemeClr>
                    </a:solidFill>
                    <a:latin typeface="+mn-ea"/>
                    <a:ea typeface="+mn-ea"/>
                    <a:cs typeface="Times New Roman" panose="02020603050405020304" pitchFamily="18" charset="0"/>
                  </a:rPr>
                  <a:t>はそういったデータに対しても頑健である。ただし、過学習するとラインアーチファクトが発生してしまう為、学習量には注意が必要である。</a:t>
                </a:r>
                <a:endParaRPr lang="en-US" altLang="ja-JP" sz="1800" dirty="0">
                  <a:solidFill>
                    <a:schemeClr val="tx1">
                      <a:lumMod val="75000"/>
                      <a:lumOff val="25000"/>
                    </a:schemeClr>
                  </a:solidFill>
                  <a:effectLst/>
                  <a:latin typeface="+mn-ea"/>
                  <a:ea typeface="+mn-ea"/>
                  <a:cs typeface="Times New Roman" panose="02020603050405020304" pitchFamily="18" charset="0"/>
                </a:endParaRPr>
              </a:p>
              <a:p>
                <a:pPr defTabSz="914400">
                  <a:lnSpc>
                    <a:spcPct val="110000"/>
                  </a:lnSpc>
                </a:pPr>
                <a:endParaRPr lang="en-US" altLang="ja-JP" sz="18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ja-JP" altLang="en-US" sz="1800" b="1" u="sng" dirty="0">
                    <a:solidFill>
                      <a:srgbClr val="5B9BD5">
                        <a:lumMod val="50000"/>
                      </a:srgbClr>
                    </a:solidFill>
                    <a:latin typeface="+mn-ea"/>
                    <a:ea typeface="+mn-ea"/>
                  </a:rPr>
                  <a:t>推論</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pPr defTabSz="914400">
                  <a:lnSpc>
                    <a:spcPct val="110000"/>
                  </a:lnSpc>
                </a:pPr>
                <a:r>
                  <a:rPr lang="en-US" altLang="ja-JP" sz="1800" dirty="0" err="1">
                    <a:solidFill>
                      <a:schemeClr val="tx1">
                        <a:lumMod val="75000"/>
                        <a:lumOff val="25000"/>
                      </a:schemeClr>
                    </a:solidFill>
                    <a:effectLst/>
                    <a:latin typeface="+mn-ea"/>
                    <a:ea typeface="+mn-ea"/>
                    <a:cs typeface="Times New Roman" panose="02020603050405020304" pitchFamily="18" charset="0"/>
                  </a:rPr>
                  <a:t>vEMDiffuse-i</a:t>
                </a:r>
                <a:r>
                  <a:rPr lang="ja-JP" altLang="en-US" sz="1800" dirty="0">
                    <a:solidFill>
                      <a:schemeClr val="tx1">
                        <a:lumMod val="75000"/>
                        <a:lumOff val="25000"/>
                      </a:schemeClr>
                    </a:solidFill>
                    <a:effectLst/>
                    <a:latin typeface="+mn-ea"/>
                    <a:ea typeface="+mn-ea"/>
                    <a:cs typeface="Times New Roman" panose="02020603050405020304" pitchFamily="18" charset="0"/>
                  </a:rPr>
                  <a:t>と同じ推論を行い、</a:t>
                </a:r>
                <a:r>
                  <a:rPr lang="ja-JP" altLang="ja-JP" sz="1800" dirty="0">
                    <a:effectLst/>
                    <a:latin typeface="+mn-ea"/>
                    <a:ea typeface="+mn-ea"/>
                    <a:cs typeface="Times New Roman" panose="02020603050405020304" pitchFamily="18" charset="0"/>
                  </a:rPr>
                  <a:t>上下</a:t>
                </a:r>
                <a:r>
                  <a:rPr lang="ja-JP" altLang="en-US" sz="1800" dirty="0">
                    <a:effectLst/>
                    <a:latin typeface="+mn-ea"/>
                    <a:ea typeface="+mn-ea"/>
                    <a:cs typeface="Times New Roman" panose="02020603050405020304" pitchFamily="18" charset="0"/>
                  </a:rPr>
                  <a:t>層</a:t>
                </a:r>
                <a:r>
                  <a:rPr lang="ja-JP" altLang="ja-JP" sz="1800" dirty="0">
                    <a:effectLst/>
                    <a:latin typeface="+mn-ea"/>
                    <a:ea typeface="+mn-ea"/>
                    <a:cs typeface="Times New Roman" panose="02020603050405020304" pitchFamily="18" charset="0"/>
                  </a:rPr>
                  <a:t>の入力ペア</a:t>
                </a:r>
                <a:r>
                  <a:rPr lang="ja-JP" altLang="en-US" sz="1800" dirty="0">
                    <a:solidFill>
                      <a:schemeClr val="tx1">
                        <a:lumMod val="75000"/>
                        <a:lumOff val="25000"/>
                      </a:schemeClr>
                    </a:solidFill>
                    <a:effectLst/>
                    <a:latin typeface="+mn-ea"/>
                    <a:ea typeface="+mn-ea"/>
                    <a:cs typeface="Times New Roman" panose="02020603050405020304" pitchFamily="18" charset="0"/>
                  </a:rPr>
                  <a:t>｛</a:t>
                </a:r>
                <a14:m>
                  <m:oMath xmlns:m="http://schemas.openxmlformats.org/officeDocument/2006/math">
                    <m:sSubSup>
                      <m:sSubSupPr>
                        <m:ctrlPr>
                          <a:rPr lang="en-US" altLang="ja-JP" sz="1800" b="0" i="1" smtClean="0">
                            <a:solidFill>
                              <a:schemeClr val="tx1">
                                <a:lumMod val="75000"/>
                                <a:lumOff val="25000"/>
                              </a:schemeClr>
                            </a:solidFill>
                            <a:effectLst/>
                            <a:latin typeface="+mn-ea"/>
                            <a:ea typeface="+mn-ea"/>
                            <a:cs typeface="Times New Roman" panose="02020603050405020304" pitchFamily="18" charset="0"/>
                          </a:rPr>
                        </m:ctrlPr>
                      </m:sSubSupPr>
                      <m:e>
                        <m:r>
                          <a:rPr lang="en-US" altLang="ja-JP" sz="1800" b="0" i="1" smtClean="0">
                            <a:solidFill>
                              <a:schemeClr val="tx1">
                                <a:lumMod val="75000"/>
                                <a:lumOff val="25000"/>
                              </a:schemeClr>
                            </a:solidFill>
                            <a:effectLst/>
                            <a:latin typeface="+mn-ea"/>
                            <a:ea typeface="+mn-ea"/>
                            <a:cs typeface="Times New Roman" panose="02020603050405020304" pitchFamily="18" charset="0"/>
                          </a:rPr>
                          <m:t>𝐶</m:t>
                        </m:r>
                      </m:e>
                      <m:sub>
                        <m:r>
                          <a:rPr lang="en-US" altLang="ja-JP" sz="1800" b="0" i="1" smtClean="0">
                            <a:solidFill>
                              <a:schemeClr val="tx1">
                                <a:lumMod val="75000"/>
                                <a:lumOff val="25000"/>
                              </a:schemeClr>
                            </a:solidFill>
                            <a:effectLst/>
                            <a:latin typeface="+mn-ea"/>
                            <a:ea typeface="+mn-ea"/>
                            <a:cs typeface="Times New Roman" panose="02020603050405020304" pitchFamily="18" charset="0"/>
                          </a:rPr>
                          <m:t>𝑥</m:t>
                        </m:r>
                        <m:r>
                          <a:rPr lang="en-US" altLang="ja-JP" sz="1800" b="0" i="1" smtClean="0">
                            <a:solidFill>
                              <a:schemeClr val="tx1">
                                <a:lumMod val="75000"/>
                                <a:lumOff val="25000"/>
                              </a:schemeClr>
                            </a:solidFill>
                            <a:effectLst/>
                            <a:latin typeface="+mn-ea"/>
                            <a:ea typeface="+mn-ea"/>
                            <a:cs typeface="Times New Roman" panose="02020603050405020304" pitchFamily="18" charset="0"/>
                          </a:rPr>
                          <m:t>𝑦</m:t>
                        </m:r>
                      </m:sub>
                      <m:sup>
                        <m:r>
                          <a:rPr lang="en-US" altLang="ja-JP" sz="1800" b="0" i="1" smtClean="0">
                            <a:solidFill>
                              <a:schemeClr val="tx1">
                                <a:lumMod val="75000"/>
                                <a:lumOff val="25000"/>
                              </a:schemeClr>
                            </a:solidFill>
                            <a:effectLst/>
                            <a:latin typeface="+mn-ea"/>
                            <a:ea typeface="+mn-ea"/>
                            <a:cs typeface="Times New Roman" panose="02020603050405020304" pitchFamily="18" charset="0"/>
                          </a:rPr>
                          <m:t>𝑢</m:t>
                        </m:r>
                      </m:sup>
                    </m:sSubSup>
                  </m:oMath>
                </a14:m>
                <a:r>
                  <a:rPr lang="en-US" altLang="ja-JP" sz="1800" dirty="0">
                    <a:solidFill>
                      <a:schemeClr val="tx1">
                        <a:lumMod val="75000"/>
                        <a:lumOff val="25000"/>
                      </a:schemeClr>
                    </a:solidFill>
                    <a:latin typeface="+mn-ea"/>
                    <a:ea typeface="+mn-ea"/>
                    <a:cs typeface="Times New Roman" panose="02020603050405020304" pitchFamily="18" charset="0"/>
                  </a:rPr>
                  <a:t>, </a:t>
                </a:r>
                <a14:m>
                  <m:oMath xmlns:m="http://schemas.openxmlformats.org/officeDocument/2006/math">
                    <m:sSubSup>
                      <m:sSubSupPr>
                        <m:ctrlPr>
                          <a:rPr lang="en-US" altLang="ja-JP" sz="1800" i="1">
                            <a:solidFill>
                              <a:schemeClr val="tx1">
                                <a:lumMod val="75000"/>
                                <a:lumOff val="25000"/>
                              </a:schemeClr>
                            </a:solidFill>
                            <a:latin typeface="+mn-ea"/>
                            <a:ea typeface="+mn-ea"/>
                            <a:cs typeface="Times New Roman" panose="02020603050405020304" pitchFamily="18" charset="0"/>
                          </a:rPr>
                        </m:ctrlPr>
                      </m:sSubSupPr>
                      <m:e>
                        <m:r>
                          <a:rPr lang="en-US" altLang="ja-JP" sz="1800" i="1">
                            <a:solidFill>
                              <a:schemeClr val="tx1">
                                <a:lumMod val="75000"/>
                                <a:lumOff val="25000"/>
                              </a:schemeClr>
                            </a:solidFill>
                            <a:latin typeface="+mn-ea"/>
                            <a:ea typeface="+mn-ea"/>
                            <a:cs typeface="Times New Roman" panose="02020603050405020304" pitchFamily="18" charset="0"/>
                          </a:rPr>
                          <m:t>𝐶</m:t>
                        </m:r>
                      </m:e>
                      <m:sub>
                        <m:r>
                          <a:rPr lang="en-US" altLang="ja-JP" sz="1800" i="1">
                            <a:solidFill>
                              <a:schemeClr val="tx1">
                                <a:lumMod val="75000"/>
                                <a:lumOff val="25000"/>
                              </a:schemeClr>
                            </a:solidFill>
                            <a:latin typeface="+mn-ea"/>
                            <a:ea typeface="+mn-ea"/>
                            <a:cs typeface="Times New Roman" panose="02020603050405020304" pitchFamily="18" charset="0"/>
                          </a:rPr>
                          <m:t>𝑥</m:t>
                        </m:r>
                        <m:r>
                          <a:rPr lang="en-US" altLang="ja-JP" sz="1800" b="0" i="1" smtClean="0">
                            <a:solidFill>
                              <a:schemeClr val="tx1">
                                <a:lumMod val="75000"/>
                                <a:lumOff val="25000"/>
                              </a:schemeClr>
                            </a:solidFill>
                            <a:latin typeface="+mn-ea"/>
                            <a:ea typeface="+mn-ea"/>
                            <a:cs typeface="Times New Roman" panose="02020603050405020304" pitchFamily="18" charset="0"/>
                          </a:rPr>
                          <m:t>𝑦</m:t>
                        </m:r>
                      </m:sub>
                      <m:sup>
                        <m:r>
                          <a:rPr lang="en-US" altLang="ja-JP" sz="1800" b="0" i="1" smtClean="0">
                            <a:solidFill>
                              <a:schemeClr val="tx1">
                                <a:lumMod val="75000"/>
                                <a:lumOff val="25000"/>
                              </a:schemeClr>
                            </a:solidFill>
                            <a:latin typeface="+mn-ea"/>
                            <a:ea typeface="+mn-ea"/>
                            <a:cs typeface="Times New Roman" panose="02020603050405020304" pitchFamily="18" charset="0"/>
                          </a:rPr>
                          <m:t>𝑙</m:t>
                        </m:r>
                      </m:sup>
                    </m:sSubSup>
                  </m:oMath>
                </a14:m>
                <a:r>
                  <a:rPr lang="ja-JP" altLang="en-US" sz="1800" dirty="0">
                    <a:solidFill>
                      <a:schemeClr val="tx1">
                        <a:lumMod val="75000"/>
                        <a:lumOff val="25000"/>
                      </a:schemeClr>
                    </a:solidFill>
                    <a:effectLst/>
                    <a:latin typeface="+mn-ea"/>
                    <a:ea typeface="+mn-ea"/>
                    <a:cs typeface="Times New Roman" panose="02020603050405020304" pitchFamily="18" charset="0"/>
                  </a:rPr>
                  <a:t>｝</a:t>
                </a:r>
                <a:r>
                  <a:rPr lang="ja-JP" altLang="en-US" sz="1800" dirty="0">
                    <a:solidFill>
                      <a:schemeClr val="tx1">
                        <a:lumMod val="75000"/>
                        <a:lumOff val="25000"/>
                      </a:schemeClr>
                    </a:solidFill>
                    <a:latin typeface="+mn-ea"/>
                    <a:ea typeface="+mn-ea"/>
                    <a:cs typeface="Times New Roman" panose="02020603050405020304" pitchFamily="18" charset="0"/>
                  </a:rPr>
                  <a:t>の間の中間層を補間する。</a:t>
                </a:r>
                <a:endParaRPr lang="en-US" altLang="ja-JP" sz="18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ja-JP" altLang="en-US" sz="1800" dirty="0">
                    <a:solidFill>
                      <a:schemeClr val="tx1">
                        <a:lumMod val="75000"/>
                        <a:lumOff val="25000"/>
                      </a:schemeClr>
                    </a:solidFill>
                    <a:effectLst/>
                    <a:latin typeface="+mn-ea"/>
                    <a:ea typeface="+mn-ea"/>
                    <a:cs typeface="Times New Roman" panose="02020603050405020304" pitchFamily="18" charset="0"/>
                  </a:rPr>
                  <a:t>学習は</a:t>
                </a:r>
                <a:r>
                  <a:rPr lang="ja-JP" altLang="en-US" sz="1800" dirty="0">
                    <a:solidFill>
                      <a:schemeClr val="tx1">
                        <a:lumMod val="75000"/>
                        <a:lumOff val="25000"/>
                      </a:schemeClr>
                    </a:solidFill>
                    <a:latin typeface="+mn-ea"/>
                    <a:ea typeface="+mn-ea"/>
                    <a:cs typeface="Times New Roman" panose="02020603050405020304" pitchFamily="18" charset="0"/>
                  </a:rPr>
                  <a:t>で</a:t>
                </a:r>
                <a:r>
                  <a:rPr lang="en-US" altLang="ja-JP" sz="1800" dirty="0">
                    <a:solidFill>
                      <a:schemeClr val="tx1">
                        <a:lumMod val="75000"/>
                        <a:lumOff val="25000"/>
                      </a:schemeClr>
                    </a:solidFill>
                    <a:latin typeface="+mn-ea"/>
                    <a:ea typeface="+mn-ea"/>
                    <a:cs typeface="Times New Roman" panose="02020603050405020304" pitchFamily="18" charset="0"/>
                  </a:rPr>
                  <a:t>Y</a:t>
                </a:r>
                <a:r>
                  <a:rPr lang="ja-JP" altLang="en-US" sz="1800" dirty="0">
                    <a:solidFill>
                      <a:schemeClr val="tx1">
                        <a:lumMod val="75000"/>
                        <a:lumOff val="25000"/>
                      </a:schemeClr>
                    </a:solidFill>
                    <a:latin typeface="+mn-ea"/>
                    <a:ea typeface="+mn-ea"/>
                    <a:cs typeface="Times New Roman" panose="02020603050405020304" pitchFamily="18" charset="0"/>
                  </a:rPr>
                  <a:t>軸に沿った</a:t>
                </a:r>
                <a:r>
                  <a:rPr lang="en-US" altLang="ja-JP" sz="1800" dirty="0">
                    <a:solidFill>
                      <a:schemeClr val="tx1">
                        <a:lumMod val="75000"/>
                        <a:lumOff val="25000"/>
                      </a:schemeClr>
                    </a:solidFill>
                    <a:effectLst/>
                    <a:latin typeface="+mn-ea"/>
                    <a:ea typeface="+mn-ea"/>
                    <a:cs typeface="Times New Roman" panose="02020603050405020304" pitchFamily="18" charset="0"/>
                  </a:rPr>
                  <a:t>XZ</a:t>
                </a:r>
                <a:r>
                  <a:rPr lang="ja-JP" altLang="en-US" sz="1800" dirty="0">
                    <a:solidFill>
                      <a:schemeClr val="tx1">
                        <a:lumMod val="75000"/>
                        <a:lumOff val="25000"/>
                      </a:schemeClr>
                    </a:solidFill>
                    <a:latin typeface="+mn-ea"/>
                    <a:ea typeface="+mn-ea"/>
                    <a:cs typeface="Times New Roman" panose="02020603050405020304" pitchFamily="18" charset="0"/>
                  </a:rPr>
                  <a:t>ビュー画像から層を補間するように学習するが、推論時は</a:t>
                </a:r>
                <a:r>
                  <a:rPr lang="en-US" altLang="ja-JP" sz="1800" dirty="0">
                    <a:solidFill>
                      <a:schemeClr val="tx1">
                        <a:lumMod val="75000"/>
                        <a:lumOff val="25000"/>
                      </a:schemeClr>
                    </a:solidFill>
                    <a:latin typeface="+mn-ea"/>
                    <a:ea typeface="+mn-ea"/>
                    <a:cs typeface="Times New Roman" panose="02020603050405020304" pitchFamily="18" charset="0"/>
                  </a:rPr>
                  <a:t>Z</a:t>
                </a:r>
                <a:r>
                  <a:rPr lang="ja-JP" altLang="en-US" sz="1800" dirty="0">
                    <a:solidFill>
                      <a:schemeClr val="tx1">
                        <a:lumMod val="75000"/>
                        <a:lumOff val="25000"/>
                      </a:schemeClr>
                    </a:solidFill>
                    <a:latin typeface="+mn-ea"/>
                    <a:ea typeface="+mn-ea"/>
                    <a:cs typeface="Times New Roman" panose="02020603050405020304" pitchFamily="18" charset="0"/>
                  </a:rPr>
                  <a:t>軸に沿った</a:t>
                </a:r>
                <a:r>
                  <a:rPr lang="en-US" altLang="ja-JP" sz="1800" dirty="0">
                    <a:solidFill>
                      <a:schemeClr val="tx1">
                        <a:lumMod val="75000"/>
                        <a:lumOff val="25000"/>
                      </a:schemeClr>
                    </a:solidFill>
                    <a:latin typeface="+mn-ea"/>
                    <a:ea typeface="+mn-ea"/>
                    <a:cs typeface="Times New Roman" panose="02020603050405020304" pitchFamily="18" charset="0"/>
                  </a:rPr>
                  <a:t>XY</a:t>
                </a:r>
                <a:r>
                  <a:rPr lang="ja-JP" altLang="en-US" sz="1800" dirty="0">
                    <a:solidFill>
                      <a:schemeClr val="tx1">
                        <a:lumMod val="75000"/>
                        <a:lumOff val="25000"/>
                      </a:schemeClr>
                    </a:solidFill>
                    <a:latin typeface="+mn-ea"/>
                    <a:ea typeface="+mn-ea"/>
                    <a:cs typeface="Times New Roman" panose="02020603050405020304" pitchFamily="18" charset="0"/>
                  </a:rPr>
                  <a:t>ビュー画像から層を補間するように推論を行う。</a:t>
                </a:r>
                <a:endParaRPr lang="en-US" altLang="ja-JP" sz="1800" dirty="0">
                  <a:solidFill>
                    <a:schemeClr val="tx1">
                      <a:lumMod val="75000"/>
                      <a:lumOff val="25000"/>
                    </a:schemeClr>
                  </a:solidFill>
                  <a:effectLst/>
                  <a:latin typeface="+mn-ea"/>
                  <a:ea typeface="+mn-ea"/>
                  <a:cs typeface="Times New Roman" panose="02020603050405020304" pitchFamily="18" charset="0"/>
                </a:endParaRPr>
              </a:p>
            </p:txBody>
          </p:sp>
        </mc:Choice>
        <mc:Fallback>
          <p:sp>
            <p:nvSpPr>
              <p:cNvPr id="5" name="コンテンツ プレースホルダー 2">
                <a:extLst>
                  <a:ext uri="{FF2B5EF4-FFF2-40B4-BE49-F238E27FC236}">
                    <a16:creationId xmlns:a16="http://schemas.microsoft.com/office/drawing/2014/main" id="{A8AEE2E6-0E72-B6BE-27CD-0B4F247CB23B}"/>
                  </a:ext>
                </a:extLst>
              </p:cNvPr>
              <p:cNvSpPr txBox="1">
                <a:spLocks noRot="1" noChangeAspect="1" noMove="1" noResize="1" noEditPoints="1" noAdjustHandles="1" noChangeArrowheads="1" noChangeShapeType="1" noTextEdit="1"/>
              </p:cNvSpPr>
              <p:nvPr/>
            </p:nvSpPr>
            <p:spPr>
              <a:xfrm>
                <a:off x="450022" y="1698171"/>
                <a:ext cx="11363127" cy="4672573"/>
              </a:xfrm>
              <a:prstGeom prst="rect">
                <a:avLst/>
              </a:prstGeom>
              <a:blipFill>
                <a:blip r:embed="rId3"/>
                <a:stretch>
                  <a:fillRect l="-483" t="-131" r="-1395"/>
                </a:stretch>
              </a:blipFill>
              <a:ln>
                <a:noFill/>
              </a:ln>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D3A2AA7-C7A9-37F8-D7FC-702FD854308A}"/>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DD6C18-949E-A97C-BC61-823FB15BC533}"/>
              </a:ext>
            </a:extLst>
          </p:cNvPr>
          <p:cNvSpPr>
            <a:spLocks noGrp="1"/>
          </p:cNvSpPr>
          <p:nvPr>
            <p:ph type="sldNum" sz="quarter" idx="12"/>
          </p:nvPr>
        </p:nvSpPr>
        <p:spPr/>
        <p:txBody>
          <a:bodyPr/>
          <a:lstStyle/>
          <a:p>
            <a:fld id="{58559E05-BCEC-45BC-9BA0-4ACA84666899}" type="slidenum">
              <a:rPr lang="ja-JP" altLang="en-US" smtClean="0"/>
              <a:pPr/>
              <a:t>12</a:t>
            </a:fld>
            <a:endParaRPr lang="ja-JP" altLang="en-US"/>
          </a:p>
        </p:txBody>
      </p:sp>
      <p:graphicFrame>
        <p:nvGraphicFramePr>
          <p:cNvPr id="11" name="Group 55">
            <a:extLst>
              <a:ext uri="{FF2B5EF4-FFF2-40B4-BE49-F238E27FC236}">
                <a16:creationId xmlns:a16="http://schemas.microsoft.com/office/drawing/2014/main" id="{0FC12B03-77DA-B785-7111-1307445D2BF4}"/>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9415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defTabSz="914400">
              <a:lnSpc>
                <a:spcPct val="110000"/>
              </a:lnSpc>
              <a:buFont typeface="Arial" panose="020B0604020202020204" pitchFamily="34" charset="0"/>
              <a:buChar char="•"/>
            </a:pPr>
            <a:r>
              <a:rPr lang="ja-JP" altLang="en-US" sz="2000" b="1" kern="100" dirty="0">
                <a:solidFill>
                  <a:schemeClr val="tx1">
                    <a:lumMod val="75000"/>
                    <a:lumOff val="25000"/>
                  </a:schemeClr>
                </a:solidFill>
                <a:latin typeface="+mn-ea"/>
                <a:ea typeface="+mn-ea"/>
                <a:cs typeface="Times New Roman" panose="02020603050405020304" pitchFamily="18" charset="0"/>
              </a:rPr>
              <a:t>画風変換・画像生成の効果がどの部分にあるか</a:t>
            </a:r>
            <a:endParaRPr lang="en-US" altLang="ja-JP" sz="2000" b="1"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en-US" altLang="ja-JP" sz="1800" kern="100" dirty="0" err="1">
                <a:solidFill>
                  <a:schemeClr val="tx1">
                    <a:lumMod val="75000"/>
                    <a:lumOff val="25000"/>
                  </a:schemeClr>
                </a:solidFill>
                <a:latin typeface="+mn-ea"/>
                <a:ea typeface="+mn-ea"/>
                <a:cs typeface="Times New Roman" panose="02020603050405020304" pitchFamily="18" charset="0"/>
              </a:rPr>
              <a:t>vEM</a:t>
            </a:r>
            <a:r>
              <a:rPr lang="ja-JP" altLang="en-US" sz="1800" kern="100" dirty="0">
                <a:solidFill>
                  <a:schemeClr val="tx1">
                    <a:lumMod val="75000"/>
                    <a:lumOff val="25000"/>
                  </a:schemeClr>
                </a:solidFill>
                <a:latin typeface="+mn-ea"/>
                <a:ea typeface="+mn-ea"/>
                <a:cs typeface="Times New Roman" panose="02020603050405020304" pitchFamily="18" charset="0"/>
              </a:rPr>
              <a:t>に関しては、異方性ボリュームから等方性ボリュームに再構成することが出来る。また、</a:t>
            </a: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は等方性ボリュームの学習データも不要である。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en-US" altLang="ja-JP" sz="1800" kern="100" dirty="0">
                <a:solidFill>
                  <a:schemeClr val="tx1">
                    <a:lumMod val="75000"/>
                    <a:lumOff val="25000"/>
                  </a:schemeClr>
                </a:solidFill>
                <a:latin typeface="+mn-ea"/>
                <a:ea typeface="+mn-ea"/>
                <a:cs typeface="Times New Roman" panose="02020603050405020304" pitchFamily="18" charset="0"/>
              </a:rPr>
              <a:t>EM</a:t>
            </a:r>
            <a:r>
              <a:rPr lang="ja-JP" altLang="en-US" sz="1800" kern="100" dirty="0">
                <a:solidFill>
                  <a:schemeClr val="tx1">
                    <a:lumMod val="75000"/>
                    <a:lumOff val="25000"/>
                  </a:schemeClr>
                </a:solidFill>
                <a:latin typeface="+mn-ea"/>
                <a:ea typeface="+mn-ea"/>
                <a:cs typeface="Times New Roman" panose="02020603050405020304" pitchFamily="18" charset="0"/>
              </a:rPr>
              <a:t>に関しては、ノイズ除去や超解像が可能となっている。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endParaRPr lang="en-US" altLang="ja-JP" sz="1200" kern="100" dirty="0">
              <a:solidFill>
                <a:schemeClr val="tx1">
                  <a:lumMod val="75000"/>
                  <a:lumOff val="25000"/>
                </a:schemeClr>
              </a:solidFill>
              <a:latin typeface="+mn-ea"/>
              <a:ea typeface="+mn-ea"/>
              <a:cs typeface="Times New Roman" panose="02020603050405020304" pitchFamily="18" charset="0"/>
            </a:endParaRPr>
          </a:p>
          <a:p>
            <a:pPr marL="342900" indent="-342900">
              <a:lnSpc>
                <a:spcPct val="110000"/>
              </a:lnSpc>
              <a:buFont typeface="Arial" panose="020B0604020202020204" pitchFamily="34" charset="0"/>
              <a:buChar char="•"/>
            </a:pPr>
            <a:r>
              <a:rPr lang="en-US" altLang="ja-JP" sz="2000" b="1" kern="100" dirty="0">
                <a:solidFill>
                  <a:schemeClr val="tx1">
                    <a:lumMod val="75000"/>
                    <a:lumOff val="25000"/>
                  </a:schemeClr>
                </a:solidFill>
                <a:latin typeface="+mn-ea"/>
                <a:ea typeface="+mn-ea"/>
                <a:cs typeface="Times New Roman" panose="02020603050405020304" pitchFamily="18" charset="0"/>
              </a:rPr>
              <a:t>(</a:t>
            </a:r>
            <a:r>
              <a:rPr lang="ja-JP" altLang="en-US" sz="2000" b="1" kern="100" dirty="0">
                <a:solidFill>
                  <a:schemeClr val="tx1">
                    <a:lumMod val="75000"/>
                    <a:lumOff val="25000"/>
                  </a:schemeClr>
                </a:solidFill>
                <a:latin typeface="+mn-ea"/>
                <a:ea typeface="+mn-ea"/>
                <a:cs typeface="Times New Roman" panose="02020603050405020304" pitchFamily="18" charset="0"/>
              </a:rPr>
              <a:t>画像生成の場合</a:t>
            </a:r>
            <a:r>
              <a:rPr lang="en-US" altLang="ja-JP" sz="2000" b="1" kern="100" dirty="0">
                <a:solidFill>
                  <a:schemeClr val="tx1">
                    <a:lumMod val="75000"/>
                    <a:lumOff val="25000"/>
                  </a:schemeClr>
                </a:solidFill>
                <a:latin typeface="+mn-ea"/>
                <a:ea typeface="+mn-ea"/>
                <a:cs typeface="Times New Roman" panose="02020603050405020304" pitchFamily="18" charset="0"/>
              </a:rPr>
              <a:t>) </a:t>
            </a:r>
            <a:r>
              <a:rPr lang="ja-JP" altLang="en-US" sz="2000" b="1" kern="100" dirty="0">
                <a:solidFill>
                  <a:schemeClr val="tx1">
                    <a:lumMod val="75000"/>
                    <a:lumOff val="25000"/>
                  </a:schemeClr>
                </a:solidFill>
                <a:latin typeface="+mn-ea"/>
                <a:ea typeface="+mn-ea"/>
                <a:cs typeface="Times New Roman" panose="02020603050405020304" pitchFamily="18" charset="0"/>
              </a:rPr>
              <a:t>生成</a:t>
            </a:r>
            <a:r>
              <a:rPr lang="en-US" altLang="ja-JP" sz="2000" b="1" kern="100" dirty="0">
                <a:solidFill>
                  <a:schemeClr val="tx1">
                    <a:lumMod val="75000"/>
                    <a:lumOff val="25000"/>
                  </a:schemeClr>
                </a:solidFill>
                <a:latin typeface="+mn-ea"/>
                <a:ea typeface="+mn-ea"/>
                <a:cs typeface="Times New Roman" panose="02020603050405020304" pitchFamily="18" charset="0"/>
              </a:rPr>
              <a:t>AI</a:t>
            </a:r>
            <a:r>
              <a:rPr lang="ja-JP" altLang="en-US" sz="2000" b="1" kern="100" dirty="0">
                <a:solidFill>
                  <a:schemeClr val="tx1">
                    <a:lumMod val="75000"/>
                    <a:lumOff val="25000"/>
                  </a:schemeClr>
                </a:solidFill>
                <a:latin typeface="+mn-ea"/>
                <a:ea typeface="+mn-ea"/>
                <a:cs typeface="Times New Roman" panose="02020603050405020304" pitchFamily="18" charset="0"/>
              </a:rPr>
              <a:t>が工業的な精度向上の面でどのように利用されているか。</a:t>
            </a:r>
            <a:endParaRPr lang="ja-JP" altLang="en-US"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電子顕微鏡におけるイメージング能力に関しての性能向上のアプローチであるため、工業的な面での精度向上に関しての記述はなかった。 </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ただし、生物学的・医学的な側面では、撮像コストを下げつつ高品質な</a:t>
            </a:r>
            <a:r>
              <a:rPr lang="en-US" altLang="ja-JP" sz="1800" kern="100" dirty="0">
                <a:solidFill>
                  <a:schemeClr val="tx1">
                    <a:lumMod val="75000"/>
                    <a:lumOff val="25000"/>
                  </a:schemeClr>
                </a:solidFill>
                <a:latin typeface="+mn-ea"/>
                <a:ea typeface="+mn-ea"/>
                <a:cs typeface="Times New Roman" panose="02020603050405020304" pitchFamily="18" charset="0"/>
              </a:rPr>
              <a:t>3</a:t>
            </a:r>
            <a:r>
              <a:rPr lang="ja-JP" altLang="en-US" sz="1800" kern="100" dirty="0">
                <a:solidFill>
                  <a:schemeClr val="tx1">
                    <a:lumMod val="75000"/>
                    <a:lumOff val="25000"/>
                  </a:schemeClr>
                </a:solidFill>
                <a:latin typeface="+mn-ea"/>
                <a:ea typeface="+mn-ea"/>
                <a:cs typeface="Times New Roman" panose="02020603050405020304" pitchFamily="18" charset="0"/>
              </a:rPr>
              <a:t>次元再構成画像を生成することが可能であり、精度向上と共に撮像スピードの改善にも効果があった。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再構成した等方性ボリュームの方が再構成前の異方性ボリュームと比べてセグメンテーションの精度が向上していた（後段タスクへの精度向上を示していた）。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重点確認事項</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986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6F279947-1B86-9D85-F640-28DDFD2884A0}"/>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dirty="0">
                <a:ln>
                  <a:noFill/>
                </a:ln>
                <a:solidFill>
                  <a:srgbClr val="5B9BD5">
                    <a:lumMod val="50000"/>
                  </a:srgbClr>
                </a:solidFill>
                <a:effectLst/>
                <a:uLnTx/>
                <a:uFillTx/>
                <a:latin typeface="+mn-ea"/>
                <a:ea typeface="+mn-ea"/>
                <a:cs typeface="+mn-cs"/>
              </a:rPr>
              <a:t>使用するデータセット</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検証条件</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13" name="表 12">
            <a:extLst>
              <a:ext uri="{FF2B5EF4-FFF2-40B4-BE49-F238E27FC236}">
                <a16:creationId xmlns:a16="http://schemas.microsoft.com/office/drawing/2014/main" id="{ACEECF63-23E1-CE12-9044-E9E51A043786}"/>
              </a:ext>
            </a:extLst>
          </p:cNvPr>
          <p:cNvGraphicFramePr>
            <a:graphicFrameLocks noGrp="1"/>
          </p:cNvGraphicFramePr>
          <p:nvPr>
            <p:extLst>
              <p:ext uri="{D42A27DB-BD31-4B8C-83A1-F6EECF244321}">
                <p14:modId xmlns:p14="http://schemas.microsoft.com/office/powerpoint/2010/main" val="2625848480"/>
              </p:ext>
            </p:extLst>
          </p:nvPr>
        </p:nvGraphicFramePr>
        <p:xfrm>
          <a:off x="601905" y="2264918"/>
          <a:ext cx="8366765" cy="4053840"/>
        </p:xfrm>
        <a:graphic>
          <a:graphicData uri="http://schemas.openxmlformats.org/drawingml/2006/table">
            <a:tbl>
              <a:tblPr firstRow="1" bandRow="1">
                <a:tableStyleId>{5C22544A-7EE6-4342-B048-85BDC9FD1C3A}</a:tableStyleId>
              </a:tblPr>
              <a:tblGrid>
                <a:gridCol w="2084498">
                  <a:extLst>
                    <a:ext uri="{9D8B030D-6E8A-4147-A177-3AD203B41FA5}">
                      <a16:colId xmlns:a16="http://schemas.microsoft.com/office/drawing/2014/main" val="823342494"/>
                    </a:ext>
                  </a:extLst>
                </a:gridCol>
                <a:gridCol w="6282267">
                  <a:extLst>
                    <a:ext uri="{9D8B030D-6E8A-4147-A177-3AD203B41FA5}">
                      <a16:colId xmlns:a16="http://schemas.microsoft.com/office/drawing/2014/main" val="2376631471"/>
                    </a:ext>
                  </a:extLst>
                </a:gridCol>
              </a:tblGrid>
              <a:tr h="333976">
                <a:tc>
                  <a:txBody>
                    <a:bodyPr/>
                    <a:lstStyle/>
                    <a:p>
                      <a:pPr algn="ctr"/>
                      <a:r>
                        <a:rPr kumimoji="1" lang="ja-JP" altLang="en-US" sz="1600" dirty="0">
                          <a:latin typeface="+mn-ea"/>
                          <a:ea typeface="+mn-ea"/>
                        </a:rPr>
                        <a:t>データセット名</a:t>
                      </a:r>
                    </a:p>
                  </a:txBody>
                  <a:tcPr anchor="ctr"/>
                </a:tc>
                <a:tc>
                  <a:txBody>
                    <a:bodyPr/>
                    <a:lstStyle/>
                    <a:p>
                      <a:pPr algn="ctr"/>
                      <a:r>
                        <a:rPr kumimoji="1" lang="ja-JP" altLang="en-US" sz="1600" dirty="0">
                          <a:latin typeface="+mn-ea"/>
                          <a:ea typeface="+mn-ea"/>
                        </a:rPr>
                        <a:t>説明</a:t>
                      </a:r>
                      <a:endParaRPr kumimoji="1" lang="en-US" altLang="ja-JP" sz="1600" dirty="0">
                        <a:latin typeface="+mn-ea"/>
                        <a:ea typeface="+mn-ea"/>
                      </a:endParaRPr>
                    </a:p>
                  </a:txBody>
                  <a:tcPr anchor="ctr"/>
                </a:tc>
                <a:extLst>
                  <a:ext uri="{0D108BD9-81ED-4DB2-BD59-A6C34878D82A}">
                    <a16:rowId xmlns:a16="http://schemas.microsoft.com/office/drawing/2014/main" val="1454485241"/>
                  </a:ext>
                </a:extLst>
              </a:tr>
              <a:tr h="370840">
                <a:tc>
                  <a:txBody>
                    <a:bodyPr/>
                    <a:lstStyle/>
                    <a:p>
                      <a:pPr algn="ctr"/>
                      <a:r>
                        <a:rPr kumimoji="1" lang="en-US" altLang="ja-JP" sz="1600" dirty="0" err="1">
                          <a:solidFill>
                            <a:schemeClr val="tx1">
                              <a:lumMod val="75000"/>
                              <a:lumOff val="25000"/>
                            </a:schemeClr>
                          </a:solidFill>
                          <a:latin typeface="+mn-ea"/>
                          <a:ea typeface="+mn-ea"/>
                        </a:rPr>
                        <a:t>Openorganelle</a:t>
                      </a:r>
                      <a:r>
                        <a:rPr kumimoji="1" lang="en-US" altLang="ja-JP" sz="1600" dirty="0">
                          <a:solidFill>
                            <a:schemeClr val="tx1">
                              <a:lumMod val="75000"/>
                              <a:lumOff val="25000"/>
                            </a:schemeClr>
                          </a:solidFill>
                          <a:latin typeface="+mn-ea"/>
                          <a:ea typeface="+mn-ea"/>
                        </a:rPr>
                        <a:t> Kidney</a:t>
                      </a:r>
                      <a:endParaRPr kumimoji="1" lang="ja-JP" altLang="en-US" sz="1600" dirty="0">
                        <a:solidFill>
                          <a:schemeClr val="tx1">
                            <a:lumMod val="75000"/>
                            <a:lumOff val="25000"/>
                          </a:schemeClr>
                        </a:solidFill>
                        <a:latin typeface="+mn-ea"/>
                        <a:ea typeface="+mn-ea"/>
                      </a:endParaRPr>
                    </a:p>
                  </a:txBody>
                  <a:tcPr anchor="ctr"/>
                </a:tc>
                <a:tc>
                  <a:txBody>
                    <a:bodyPr/>
                    <a:lstStyle/>
                    <a:p>
                      <a:pPr algn="l"/>
                      <a:r>
                        <a:rPr lang="ja-JP" altLang="en-US" sz="1600" dirty="0">
                          <a:solidFill>
                            <a:schemeClr val="tx1">
                              <a:lumMod val="75000"/>
                              <a:lumOff val="25000"/>
                            </a:schemeClr>
                          </a:solidFill>
                          <a:latin typeface="+mn-ea"/>
                          <a:ea typeface="+mn-ea"/>
                        </a:rPr>
                        <a:t>マウス腎臓データセット</a:t>
                      </a:r>
                      <a:endParaRPr lang="en-US" altLang="ja-JP" sz="1600" dirty="0">
                        <a:solidFill>
                          <a:schemeClr val="tx1">
                            <a:lumMod val="75000"/>
                            <a:lumOff val="25000"/>
                          </a:schemeClr>
                        </a:solidFill>
                        <a:latin typeface="+mn-ea"/>
                        <a:ea typeface="+mn-ea"/>
                      </a:endParaRPr>
                    </a:p>
                    <a:p>
                      <a:pPr algn="l"/>
                      <a:r>
                        <a:rPr lang="en-US" altLang="ja-JP" sz="1600" dirty="0">
                          <a:solidFill>
                            <a:schemeClr val="tx1">
                              <a:lumMod val="75000"/>
                              <a:lumOff val="25000"/>
                            </a:schemeClr>
                          </a:solidFill>
                          <a:latin typeface="+mn-ea"/>
                          <a:ea typeface="+mn-ea"/>
                          <a:hlinkClick r:id="rId3"/>
                        </a:rPr>
                        <a:t>https://doi.org/10.25378/janelia.16913035.v1</a:t>
                      </a:r>
                      <a:endParaRPr lang="en-US" altLang="ja-JP"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170021789"/>
                  </a:ext>
                </a:extLst>
              </a:tr>
              <a:tr h="445343">
                <a:tc>
                  <a:txBody>
                    <a:bodyPr/>
                    <a:lstStyle/>
                    <a:p>
                      <a:pPr algn="ctr"/>
                      <a:r>
                        <a:rPr kumimoji="1" lang="en-US" altLang="ja-JP" sz="1600" dirty="0" err="1">
                          <a:solidFill>
                            <a:schemeClr val="tx1">
                              <a:lumMod val="75000"/>
                              <a:lumOff val="25000"/>
                            </a:schemeClr>
                          </a:solidFill>
                          <a:latin typeface="+mn-ea"/>
                          <a:ea typeface="+mn-ea"/>
                        </a:rPr>
                        <a:t>Openorganelle</a:t>
                      </a:r>
                      <a:r>
                        <a:rPr kumimoji="1" lang="en-US" altLang="ja-JP" sz="1600" dirty="0">
                          <a:solidFill>
                            <a:schemeClr val="tx1">
                              <a:lumMod val="75000"/>
                              <a:lumOff val="25000"/>
                            </a:schemeClr>
                          </a:solidFill>
                          <a:latin typeface="+mn-ea"/>
                          <a:ea typeface="+mn-ea"/>
                        </a:rPr>
                        <a:t> Liver</a:t>
                      </a:r>
                      <a:endParaRPr kumimoji="1" lang="ja-JP" altLang="en-US" sz="1600" dirty="0">
                        <a:solidFill>
                          <a:schemeClr val="tx1">
                            <a:lumMod val="75000"/>
                            <a:lumOff val="25000"/>
                          </a:schemeClr>
                        </a:solidFill>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lumMod val="75000"/>
                              <a:lumOff val="25000"/>
                            </a:schemeClr>
                          </a:solidFill>
                          <a:latin typeface="+mn-ea"/>
                          <a:ea typeface="+mn-ea"/>
                        </a:rPr>
                        <a:t>マウス肝臓データセット</a:t>
                      </a:r>
                      <a:endParaRPr kumimoji="1" lang="en-US" altLang="ja-JP" sz="1600" dirty="0">
                        <a:solidFill>
                          <a:schemeClr val="tx1">
                            <a:lumMod val="75000"/>
                            <a:lumOff val="25000"/>
                          </a:schemeClr>
                        </a:solidFill>
                        <a:latin typeface="+mn-ea"/>
                        <a:ea typeface="+mn-ea"/>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solidFill>
                            <a:schemeClr val="tx1">
                              <a:lumMod val="75000"/>
                              <a:lumOff val="25000"/>
                            </a:schemeClr>
                          </a:solidFill>
                          <a:latin typeface="+mn-ea"/>
                          <a:ea typeface="+mn-ea"/>
                          <a:hlinkClick r:id="rId4"/>
                        </a:rPr>
                        <a:t>https://doi.org/10.25378/janelia.16913047.v1</a:t>
                      </a:r>
                      <a:endParaRPr kumimoji="1" lang="ja-JP" altLang="en-US"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4088222382"/>
                  </a:ext>
                </a:extLst>
              </a:tr>
              <a:tr h="370840">
                <a:tc>
                  <a:txBody>
                    <a:bodyPr/>
                    <a:lstStyle/>
                    <a:p>
                      <a:pPr algn="ctr"/>
                      <a:r>
                        <a:rPr kumimoji="1" lang="en-US" altLang="ja-JP" sz="1600" dirty="0" err="1">
                          <a:solidFill>
                            <a:schemeClr val="tx1">
                              <a:lumMod val="75000"/>
                              <a:lumOff val="25000"/>
                            </a:schemeClr>
                          </a:solidFill>
                          <a:latin typeface="+mn-ea"/>
                          <a:ea typeface="+mn-ea"/>
                        </a:rPr>
                        <a:t>Openorganelle</a:t>
                      </a:r>
                      <a:r>
                        <a:rPr kumimoji="1" lang="en-US" altLang="ja-JP" sz="1600" dirty="0">
                          <a:solidFill>
                            <a:schemeClr val="tx1">
                              <a:lumMod val="75000"/>
                              <a:lumOff val="25000"/>
                            </a:schemeClr>
                          </a:solidFill>
                          <a:latin typeface="+mn-ea"/>
                          <a:ea typeface="+mn-ea"/>
                        </a:rPr>
                        <a:t> T-Cell</a:t>
                      </a:r>
                      <a:endParaRPr kumimoji="1" lang="ja-JP" altLang="en-US" sz="1600" dirty="0">
                        <a:solidFill>
                          <a:schemeClr val="tx1">
                            <a:lumMod val="75000"/>
                            <a:lumOff val="25000"/>
                          </a:schemeClr>
                        </a:solidFill>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lumMod val="75000"/>
                              <a:lumOff val="25000"/>
                            </a:schemeClr>
                          </a:solidFill>
                          <a:latin typeface="+mn-ea"/>
                          <a:ea typeface="+mn-ea"/>
                        </a:rPr>
                        <a:t>培養</a:t>
                      </a:r>
                      <a:r>
                        <a:rPr kumimoji="1" lang="en-US" altLang="ja-JP" sz="1600" dirty="0">
                          <a:solidFill>
                            <a:schemeClr val="tx1">
                              <a:lumMod val="75000"/>
                              <a:lumOff val="25000"/>
                            </a:schemeClr>
                          </a:solidFill>
                          <a:latin typeface="+mn-ea"/>
                          <a:ea typeface="+mn-ea"/>
                        </a:rPr>
                        <a:t>T</a:t>
                      </a:r>
                      <a:r>
                        <a:rPr kumimoji="1" lang="ja-JP" altLang="en-US" sz="1600" dirty="0">
                          <a:solidFill>
                            <a:schemeClr val="tx1">
                              <a:lumMod val="75000"/>
                              <a:lumOff val="25000"/>
                            </a:schemeClr>
                          </a:solidFill>
                          <a:latin typeface="+mn-ea"/>
                          <a:ea typeface="+mn-ea"/>
                        </a:rPr>
                        <a:t>細胞データセット</a:t>
                      </a:r>
                      <a:endParaRPr kumimoji="1" lang="en-US" altLang="ja-JP" sz="1600" dirty="0">
                        <a:solidFill>
                          <a:schemeClr val="tx1">
                            <a:lumMod val="75000"/>
                            <a:lumOff val="25000"/>
                          </a:schemeClr>
                        </a:solidFill>
                        <a:latin typeface="+mn-ea"/>
                        <a:ea typeface="+mn-ea"/>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solidFill>
                            <a:schemeClr val="tx1">
                              <a:lumMod val="75000"/>
                              <a:lumOff val="25000"/>
                            </a:schemeClr>
                          </a:solidFill>
                          <a:latin typeface="+mn-ea"/>
                          <a:ea typeface="+mn-ea"/>
                          <a:hlinkClick r:id="rId5"/>
                        </a:rPr>
                        <a:t>https://doi.org/10.6084/m9.figshare.14447541.v1</a:t>
                      </a:r>
                      <a:endParaRPr kumimoji="1" lang="ja-JP" altLang="en-US"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508461038"/>
                  </a:ext>
                </a:extLst>
              </a:tr>
              <a:tr h="370840">
                <a:tc>
                  <a:txBody>
                    <a:bodyPr/>
                    <a:lstStyle/>
                    <a:p>
                      <a:pPr algn="ctr"/>
                      <a:r>
                        <a:rPr kumimoji="1" lang="en-US" altLang="ja-JP" sz="1600" dirty="0">
                          <a:solidFill>
                            <a:schemeClr val="tx1">
                              <a:lumMod val="75000"/>
                              <a:lumOff val="25000"/>
                            </a:schemeClr>
                          </a:solidFill>
                          <a:latin typeface="+mn-ea"/>
                          <a:ea typeface="+mn-ea"/>
                        </a:rPr>
                        <a:t>EPFL mouse brain</a:t>
                      </a:r>
                      <a:endParaRPr kumimoji="1" lang="ja-JP" altLang="en-US" sz="1600" dirty="0">
                        <a:solidFill>
                          <a:schemeClr val="tx1">
                            <a:lumMod val="75000"/>
                            <a:lumOff val="25000"/>
                          </a:schemeClr>
                        </a:solidFill>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lumMod val="75000"/>
                              <a:lumOff val="25000"/>
                            </a:schemeClr>
                          </a:solidFill>
                          <a:latin typeface="+mn-ea"/>
                          <a:ea typeface="+mn-ea"/>
                        </a:rPr>
                        <a:t>脳の </a:t>
                      </a:r>
                      <a:r>
                        <a:rPr kumimoji="1" lang="en-US" altLang="ja-JP" sz="1600" dirty="0">
                          <a:solidFill>
                            <a:schemeClr val="tx1">
                              <a:lumMod val="75000"/>
                              <a:lumOff val="25000"/>
                            </a:schemeClr>
                          </a:solidFill>
                          <a:latin typeface="+mn-ea"/>
                          <a:ea typeface="+mn-ea"/>
                        </a:rPr>
                        <a:t>CA1 </a:t>
                      </a:r>
                      <a:r>
                        <a:rPr kumimoji="1" lang="ja-JP" altLang="en-US" sz="1600" dirty="0">
                          <a:solidFill>
                            <a:schemeClr val="tx1">
                              <a:lumMod val="75000"/>
                              <a:lumOff val="25000"/>
                            </a:schemeClr>
                          </a:solidFill>
                          <a:latin typeface="+mn-ea"/>
                          <a:ea typeface="+mn-ea"/>
                        </a:rPr>
                        <a:t>海馬領域から採取された </a:t>
                      </a:r>
                      <a:r>
                        <a:rPr kumimoji="1" lang="en-US" altLang="ja-JP" sz="1600" dirty="0">
                          <a:solidFill>
                            <a:schemeClr val="tx1">
                              <a:lumMod val="75000"/>
                              <a:lumOff val="25000"/>
                            </a:schemeClr>
                          </a:solidFill>
                          <a:latin typeface="+mn-ea"/>
                          <a:ea typeface="+mn-ea"/>
                        </a:rPr>
                        <a:t>5x5x5µm </a:t>
                      </a:r>
                      <a:r>
                        <a:rPr kumimoji="1" lang="ja-JP" altLang="en-US" sz="1600" dirty="0">
                          <a:solidFill>
                            <a:schemeClr val="tx1">
                              <a:lumMod val="75000"/>
                              <a:lumOff val="25000"/>
                            </a:schemeClr>
                          </a:solidFill>
                          <a:latin typeface="+mn-ea"/>
                          <a:ea typeface="+mn-ea"/>
                        </a:rPr>
                        <a:t>の切片</a:t>
                      </a:r>
                      <a:endParaRPr kumimoji="1" lang="en-US" altLang="ja-JP" sz="1600" dirty="0">
                        <a:solidFill>
                          <a:schemeClr val="tx1">
                            <a:lumMod val="75000"/>
                            <a:lumOff val="25000"/>
                          </a:schemeClr>
                        </a:solidFill>
                        <a:latin typeface="+mn-ea"/>
                        <a:ea typeface="+mn-ea"/>
                        <a:hlinkClick r:id="rId6">
                          <a:extLst>
                            <a:ext uri="{A12FA001-AC4F-418D-AE19-62706E023703}">
                              <ahyp:hlinkClr xmlns:ahyp="http://schemas.microsoft.com/office/drawing/2018/hyperlinkcolor" val="tx"/>
                            </a:ext>
                          </a:extLst>
                        </a:hlinkClick>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solidFill>
                            <a:srgbClr val="954F72"/>
                          </a:solidFill>
                          <a:latin typeface="+mn-ea"/>
                          <a:ea typeface="+mn-ea"/>
                          <a:hlinkClick r:id="rId6">
                            <a:extLst>
                              <a:ext uri="{A12FA001-AC4F-418D-AE19-62706E023703}">
                                <ahyp:hlinkClr xmlns:ahyp="http://schemas.microsoft.com/office/drawing/2018/hyperlinkcolor" val="tx"/>
                              </a:ext>
                            </a:extLst>
                          </a:hlinkClick>
                        </a:rPr>
                        <a:t>https://www.epfl.ch/labs/cvlab/data/data-em/</a:t>
                      </a:r>
                      <a:endParaRPr kumimoji="1" lang="ja-JP" altLang="en-US"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546687342"/>
                  </a:ext>
                </a:extLst>
              </a:tr>
              <a:tr h="370840">
                <a:tc>
                  <a:txBody>
                    <a:bodyPr/>
                    <a:lstStyle/>
                    <a:p>
                      <a:pPr algn="ctr"/>
                      <a:r>
                        <a:rPr kumimoji="1" lang="en-US" altLang="ja-JP" sz="1600" dirty="0" err="1">
                          <a:solidFill>
                            <a:schemeClr val="tx1">
                              <a:lumMod val="75000"/>
                              <a:lumOff val="25000"/>
                            </a:schemeClr>
                          </a:solidFill>
                          <a:latin typeface="+mn-ea"/>
                          <a:ea typeface="+mn-ea"/>
                        </a:rPr>
                        <a:t>MICrONS</a:t>
                      </a:r>
                      <a:r>
                        <a:rPr kumimoji="1" lang="en-US" altLang="ja-JP" sz="1600" dirty="0">
                          <a:solidFill>
                            <a:schemeClr val="tx1">
                              <a:lumMod val="75000"/>
                              <a:lumOff val="25000"/>
                            </a:schemeClr>
                          </a:solidFill>
                          <a:latin typeface="+mn-ea"/>
                          <a:ea typeface="+mn-ea"/>
                        </a:rPr>
                        <a:t> multi-area</a:t>
                      </a:r>
                      <a:endParaRPr kumimoji="1" lang="ja-JP" altLang="en-US" sz="1600" dirty="0">
                        <a:solidFill>
                          <a:schemeClr val="tx1">
                            <a:lumMod val="75000"/>
                            <a:lumOff val="25000"/>
                          </a:schemeClr>
                        </a:solidFill>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lumMod val="75000"/>
                              <a:lumOff val="25000"/>
                            </a:schemeClr>
                          </a:solidFill>
                          <a:latin typeface="+mn-ea"/>
                          <a:ea typeface="+mn-ea"/>
                        </a:rPr>
                        <a:t>脳の皮質回路</a:t>
                      </a:r>
                      <a:endParaRPr kumimoji="1" lang="en-US" altLang="ja-JP" sz="1600" dirty="0">
                        <a:solidFill>
                          <a:schemeClr val="tx1">
                            <a:lumMod val="75000"/>
                            <a:lumOff val="25000"/>
                          </a:schemeClr>
                        </a:solidFill>
                        <a:latin typeface="+mn-ea"/>
                        <a:ea typeface="+mn-ea"/>
                        <a:hlinkClick r:id="rId7"/>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solidFill>
                            <a:schemeClr val="tx1">
                              <a:lumMod val="75000"/>
                              <a:lumOff val="25000"/>
                            </a:schemeClr>
                          </a:solidFill>
                          <a:latin typeface="+mn-ea"/>
                          <a:ea typeface="+mn-ea"/>
                          <a:hlinkClick r:id="rId7"/>
                        </a:rPr>
                        <a:t>https://www.microns-explorer.org/</a:t>
                      </a:r>
                      <a:endParaRPr kumimoji="1" lang="ja-JP" altLang="en-US"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1068852404"/>
                  </a:ext>
                </a:extLst>
              </a:tr>
              <a:tr h="370840">
                <a:tc>
                  <a:txBody>
                    <a:bodyPr/>
                    <a:lstStyle/>
                    <a:p>
                      <a:pPr algn="ctr"/>
                      <a:r>
                        <a:rPr kumimoji="1" lang="en-US" altLang="ja-JP" sz="1600" dirty="0">
                          <a:solidFill>
                            <a:schemeClr val="tx1">
                              <a:lumMod val="75000"/>
                              <a:lumOff val="25000"/>
                            </a:schemeClr>
                          </a:solidFill>
                          <a:latin typeface="+mn-ea"/>
                          <a:ea typeface="+mn-ea"/>
                        </a:rPr>
                        <a:t>FANC</a:t>
                      </a:r>
                      <a:endParaRPr kumimoji="1" lang="ja-JP" altLang="en-US" sz="1600" dirty="0">
                        <a:solidFill>
                          <a:schemeClr val="tx1">
                            <a:lumMod val="75000"/>
                            <a:lumOff val="25000"/>
                          </a:schemeClr>
                        </a:solidFill>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solidFill>
                            <a:schemeClr val="tx1">
                              <a:lumMod val="75000"/>
                              <a:lumOff val="25000"/>
                            </a:schemeClr>
                          </a:solidFill>
                          <a:latin typeface="+mn-ea"/>
                          <a:ea typeface="+mn-ea"/>
                        </a:rPr>
                        <a:t>成体の雌キイロショウジョウバエの腹側神経索（</a:t>
                      </a:r>
                      <a:r>
                        <a:rPr kumimoji="1" lang="en-US" altLang="ja-JP" sz="1600" dirty="0">
                          <a:solidFill>
                            <a:schemeClr val="tx1">
                              <a:lumMod val="75000"/>
                              <a:lumOff val="25000"/>
                            </a:schemeClr>
                          </a:solidFill>
                          <a:latin typeface="+mn-ea"/>
                          <a:ea typeface="+mn-ea"/>
                        </a:rPr>
                        <a:t>VNC</a:t>
                      </a:r>
                      <a:r>
                        <a:rPr kumimoji="1" lang="ja-JP" altLang="en-US" sz="1600" dirty="0">
                          <a:solidFill>
                            <a:schemeClr val="tx1">
                              <a:lumMod val="75000"/>
                              <a:lumOff val="25000"/>
                            </a:schemeClr>
                          </a:solidFill>
                          <a:latin typeface="+mn-ea"/>
                          <a:ea typeface="+mn-ea"/>
                        </a:rPr>
                        <a:t>）を含むシナプス分解能のデータセット</a:t>
                      </a:r>
                      <a:endParaRPr kumimoji="1" lang="en-US" altLang="ja-JP" sz="1600" dirty="0">
                        <a:solidFill>
                          <a:schemeClr val="tx1">
                            <a:lumMod val="75000"/>
                            <a:lumOff val="25000"/>
                          </a:schemeClr>
                        </a:solidFill>
                        <a:latin typeface="+mn-ea"/>
                        <a:ea typeface="+mn-ea"/>
                        <a:hlinkClick r:id="rId8">
                          <a:extLst>
                            <a:ext uri="{A12FA001-AC4F-418D-AE19-62706E023703}">
                              <ahyp:hlinkClr xmlns:ahyp="http://schemas.microsoft.com/office/drawing/2018/hyperlinkcolor" val="tx"/>
                            </a:ext>
                          </a:extLst>
                        </a:hlinkClick>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solidFill>
                            <a:srgbClr val="954F72"/>
                          </a:solidFill>
                          <a:latin typeface="+mn-ea"/>
                          <a:ea typeface="+mn-ea"/>
                          <a:hlinkClick r:id="rId8">
                            <a:extLst>
                              <a:ext uri="{A12FA001-AC4F-418D-AE19-62706E023703}">
                                <ahyp:hlinkClr xmlns:ahyp="http://schemas.microsoft.com/office/drawing/2018/hyperlinkcolor" val="tx"/>
                              </a:ext>
                            </a:extLst>
                          </a:hlinkClick>
                        </a:rPr>
                        <a:t>https://bossdb.org/project/phelps_hildebrand_graham2021</a:t>
                      </a:r>
                      <a:endParaRPr kumimoji="1" lang="en-US" altLang="ja-JP" sz="16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969445614"/>
                  </a:ext>
                </a:extLst>
              </a:tr>
            </a:tbl>
          </a:graphicData>
        </a:graphic>
      </p:graphicFrame>
      <p:sp>
        <p:nvSpPr>
          <p:cNvPr id="10" name="テキスト ボックス 9">
            <a:extLst>
              <a:ext uri="{FF2B5EF4-FFF2-40B4-BE49-F238E27FC236}">
                <a16:creationId xmlns:a16="http://schemas.microsoft.com/office/drawing/2014/main" id="{EAE92977-ACB3-9FDC-869D-14D5E0A5DBBA}"/>
              </a:ext>
            </a:extLst>
          </p:cNvPr>
          <p:cNvSpPr txBox="1"/>
          <p:nvPr/>
        </p:nvSpPr>
        <p:spPr>
          <a:xfrm>
            <a:off x="3851610" y="1040523"/>
            <a:ext cx="5005396" cy="954107"/>
          </a:xfrm>
          <a:prstGeom prst="rect">
            <a:avLst/>
          </a:prstGeom>
          <a:noFill/>
          <a:ln>
            <a:solidFill>
              <a:srgbClr val="002060"/>
            </a:solidFill>
          </a:ln>
        </p:spPr>
        <p:txBody>
          <a:bodyPr wrap="square">
            <a:spAutoFit/>
          </a:bodyPr>
          <a:lstStyle/>
          <a:p>
            <a:pPr marL="285750" indent="-285750">
              <a:buFont typeface="Wingdings" panose="05000000000000000000" pitchFamily="2" charset="2"/>
              <a:buChar char="Ø"/>
            </a:pPr>
            <a:r>
              <a:rPr lang="ja-JP" altLang="en-US" sz="1400" dirty="0">
                <a:solidFill>
                  <a:schemeClr val="tx1">
                    <a:lumMod val="75000"/>
                    <a:lumOff val="25000"/>
                  </a:schemeClr>
                </a:solidFill>
                <a:latin typeface="+mn-ea"/>
              </a:rPr>
              <a:t>OpenOrganelle(</a:t>
            </a:r>
            <a:r>
              <a:rPr lang="ja-JP" altLang="en-US" sz="1400" dirty="0">
                <a:latin typeface="+mn-ea"/>
                <a:hlinkClick r:id="rId9"/>
              </a:rPr>
              <a:t>https://openorganelle.janelia.org</a:t>
            </a:r>
            <a:r>
              <a:rPr lang="ja-JP" altLang="en-US" sz="1400" dirty="0">
                <a:solidFill>
                  <a:schemeClr val="tx1">
                    <a:lumMod val="75000"/>
                    <a:lumOff val="25000"/>
                  </a:schemeClr>
                </a:solidFill>
                <a:latin typeface="+mn-ea"/>
              </a:rPr>
              <a:t>)</a:t>
            </a:r>
          </a:p>
          <a:p>
            <a:r>
              <a:rPr lang="en-US" altLang="ja-JP" sz="1400" b="0" i="0" dirty="0" err="1">
                <a:solidFill>
                  <a:schemeClr val="tx1">
                    <a:lumMod val="75000"/>
                    <a:lumOff val="25000"/>
                  </a:schemeClr>
                </a:solidFill>
                <a:effectLst/>
                <a:latin typeface="+mn-ea"/>
              </a:rPr>
              <a:t>Janelia</a:t>
            </a:r>
            <a:r>
              <a:rPr lang="en-US" altLang="ja-JP" sz="1400" b="0" i="0" dirty="0">
                <a:solidFill>
                  <a:schemeClr val="tx1">
                    <a:lumMod val="75000"/>
                    <a:lumOff val="25000"/>
                  </a:schemeClr>
                </a:solidFill>
                <a:effectLst/>
                <a:latin typeface="+mn-ea"/>
              </a:rPr>
              <a:t> </a:t>
            </a:r>
            <a:r>
              <a:rPr lang="ja-JP" altLang="en-US" sz="1400" b="0" i="0" dirty="0">
                <a:solidFill>
                  <a:schemeClr val="tx1">
                    <a:lumMod val="75000"/>
                    <a:lumOff val="25000"/>
                  </a:schemeClr>
                </a:solidFill>
                <a:effectLst/>
                <a:latin typeface="+mn-ea"/>
              </a:rPr>
              <a:t>で開発された強化集束イオン ビーム走査型電子顕微鏡 </a:t>
            </a:r>
            <a:r>
              <a:rPr lang="en-US" altLang="ja-JP" sz="1400" b="0" i="0" dirty="0">
                <a:solidFill>
                  <a:schemeClr val="tx1">
                    <a:lumMod val="75000"/>
                    <a:lumOff val="25000"/>
                  </a:schemeClr>
                </a:solidFill>
                <a:effectLst/>
                <a:latin typeface="+mn-ea"/>
              </a:rPr>
              <a:t>(FIB-SEM) </a:t>
            </a:r>
            <a:r>
              <a:rPr lang="ja-JP" altLang="en-US" sz="1400" b="0" i="0" dirty="0">
                <a:solidFill>
                  <a:schemeClr val="tx1">
                    <a:lumMod val="75000"/>
                    <a:lumOff val="25000"/>
                  </a:schemeClr>
                </a:solidFill>
                <a:effectLst/>
                <a:latin typeface="+mn-ea"/>
              </a:rPr>
              <a:t>技術を使用して取得された高解像度の組織スケールのボリューム電子顕微鏡 </a:t>
            </a:r>
            <a:r>
              <a:rPr lang="en-US" altLang="ja-JP" sz="1400" b="0" i="0" dirty="0">
                <a:solidFill>
                  <a:schemeClr val="tx1">
                    <a:lumMod val="75000"/>
                    <a:lumOff val="25000"/>
                  </a:schemeClr>
                </a:solidFill>
                <a:effectLst/>
                <a:latin typeface="+mn-ea"/>
              </a:rPr>
              <a:t>(</a:t>
            </a:r>
            <a:r>
              <a:rPr lang="en-US" altLang="ja-JP" sz="1400" b="0" i="0" dirty="0" err="1">
                <a:solidFill>
                  <a:schemeClr val="tx1">
                    <a:lumMod val="75000"/>
                    <a:lumOff val="25000"/>
                  </a:schemeClr>
                </a:solidFill>
                <a:effectLst/>
                <a:latin typeface="+mn-ea"/>
              </a:rPr>
              <a:t>vEM</a:t>
            </a:r>
            <a:r>
              <a:rPr lang="en-US" altLang="ja-JP" sz="1400" b="0" i="0" dirty="0">
                <a:solidFill>
                  <a:schemeClr val="tx1">
                    <a:lumMod val="75000"/>
                    <a:lumOff val="25000"/>
                  </a:schemeClr>
                </a:solidFill>
                <a:effectLst/>
                <a:latin typeface="+mn-ea"/>
              </a:rPr>
              <a:t>) </a:t>
            </a:r>
            <a:r>
              <a:rPr lang="ja-JP" altLang="en-US" sz="1400" b="0" i="0" dirty="0">
                <a:solidFill>
                  <a:schemeClr val="tx1">
                    <a:lumMod val="75000"/>
                    <a:lumOff val="25000"/>
                  </a:schemeClr>
                </a:solidFill>
                <a:effectLst/>
                <a:latin typeface="+mn-ea"/>
              </a:rPr>
              <a:t>データセット</a:t>
            </a:r>
            <a:endParaRPr lang="ja-JP" altLang="en-US" sz="1400" dirty="0">
              <a:solidFill>
                <a:schemeClr val="tx1">
                  <a:lumMod val="75000"/>
                  <a:lumOff val="25000"/>
                </a:schemeClr>
              </a:solidFill>
              <a:latin typeface="+mn-ea"/>
            </a:endParaRPr>
          </a:p>
        </p:txBody>
      </p:sp>
      <p:grpSp>
        <p:nvGrpSpPr>
          <p:cNvPr id="46" name="グループ化 45">
            <a:extLst>
              <a:ext uri="{FF2B5EF4-FFF2-40B4-BE49-F238E27FC236}">
                <a16:creationId xmlns:a16="http://schemas.microsoft.com/office/drawing/2014/main" id="{00176266-B5AD-CD42-A8D9-AE1A505E1A89}"/>
              </a:ext>
            </a:extLst>
          </p:cNvPr>
          <p:cNvGrpSpPr/>
          <p:nvPr/>
        </p:nvGrpSpPr>
        <p:grpSpPr>
          <a:xfrm>
            <a:off x="9120553" y="1273143"/>
            <a:ext cx="2749339" cy="5045615"/>
            <a:chOff x="9137855" y="1198294"/>
            <a:chExt cx="2749339" cy="5045615"/>
          </a:xfrm>
        </p:grpSpPr>
        <p:grpSp>
          <p:nvGrpSpPr>
            <p:cNvPr id="45" name="グループ化 44">
              <a:extLst>
                <a:ext uri="{FF2B5EF4-FFF2-40B4-BE49-F238E27FC236}">
                  <a16:creationId xmlns:a16="http://schemas.microsoft.com/office/drawing/2014/main" id="{68E2A242-FE38-2B0C-4F5A-089C2882F579}"/>
                </a:ext>
              </a:extLst>
            </p:cNvPr>
            <p:cNvGrpSpPr/>
            <p:nvPr/>
          </p:nvGrpSpPr>
          <p:grpSpPr>
            <a:xfrm>
              <a:off x="9186028" y="1198294"/>
              <a:ext cx="2701166" cy="1662947"/>
              <a:chOff x="9176748" y="989915"/>
              <a:chExt cx="2701166" cy="1662947"/>
            </a:xfrm>
          </p:grpSpPr>
          <p:grpSp>
            <p:nvGrpSpPr>
              <p:cNvPr id="38" name="グループ化 37">
                <a:extLst>
                  <a:ext uri="{FF2B5EF4-FFF2-40B4-BE49-F238E27FC236}">
                    <a16:creationId xmlns:a16="http://schemas.microsoft.com/office/drawing/2014/main" id="{A5FC238E-5247-B64B-85DA-59D746657375}"/>
                  </a:ext>
                </a:extLst>
              </p:cNvPr>
              <p:cNvGrpSpPr/>
              <p:nvPr/>
            </p:nvGrpSpPr>
            <p:grpSpPr>
              <a:xfrm>
                <a:off x="9176748" y="991560"/>
                <a:ext cx="1269557" cy="1661302"/>
                <a:chOff x="9176748" y="991560"/>
                <a:chExt cx="1269557" cy="1661302"/>
              </a:xfrm>
            </p:grpSpPr>
            <p:pic>
              <p:nvPicPr>
                <p:cNvPr id="20" name="図 19">
                  <a:extLst>
                    <a:ext uri="{FF2B5EF4-FFF2-40B4-BE49-F238E27FC236}">
                      <a16:creationId xmlns:a16="http://schemas.microsoft.com/office/drawing/2014/main" id="{D991C2A1-0DBB-EF39-D356-CB1A0D1F9896}"/>
                    </a:ext>
                  </a:extLst>
                </p:cNvPr>
                <p:cNvPicPr>
                  <a:picLocks noChangeAspect="1"/>
                </p:cNvPicPr>
                <p:nvPr/>
              </p:nvPicPr>
              <p:blipFill>
                <a:blip r:embed="rId10"/>
                <a:stretch>
                  <a:fillRect/>
                </a:stretch>
              </p:blipFill>
              <p:spPr>
                <a:xfrm>
                  <a:off x="9176748" y="991560"/>
                  <a:ext cx="1269557" cy="1272846"/>
                </a:xfrm>
                <a:prstGeom prst="rect">
                  <a:avLst/>
                </a:prstGeom>
              </p:spPr>
            </p:pic>
            <p:sp>
              <p:nvSpPr>
                <p:cNvPr id="31" name="テキスト ボックス 30">
                  <a:extLst>
                    <a:ext uri="{FF2B5EF4-FFF2-40B4-BE49-F238E27FC236}">
                      <a16:creationId xmlns:a16="http://schemas.microsoft.com/office/drawing/2014/main" id="{E7D53AF7-73EC-D9B2-5E5A-B7E5CA511941}"/>
                    </a:ext>
                  </a:extLst>
                </p:cNvPr>
                <p:cNvSpPr txBox="1"/>
                <p:nvPr/>
              </p:nvSpPr>
              <p:spPr>
                <a:xfrm>
                  <a:off x="9176748" y="2283530"/>
                  <a:ext cx="1266268" cy="369332"/>
                </a:xfrm>
                <a:prstGeom prst="rect">
                  <a:avLst/>
                </a:prstGeom>
                <a:noFill/>
              </p:spPr>
              <p:txBody>
                <a:bodyPr wrap="square" rtlCol="0">
                  <a:spAutoFit/>
                </a:bodyPr>
                <a:lstStyle/>
                <a:p>
                  <a:pPr algn="ctr"/>
                  <a:r>
                    <a:rPr kumimoji="1" lang="en-US" altLang="ja-JP" sz="1800" b="1" dirty="0">
                      <a:solidFill>
                        <a:schemeClr val="accent5">
                          <a:lumMod val="75000"/>
                        </a:schemeClr>
                      </a:solidFill>
                      <a:latin typeface="+mn-ea"/>
                    </a:rPr>
                    <a:t>Kidney</a:t>
                  </a:r>
                  <a:endParaRPr kumimoji="1" lang="ja-JP" altLang="en-US" sz="1800" b="1" dirty="0">
                    <a:solidFill>
                      <a:schemeClr val="accent5">
                        <a:lumMod val="75000"/>
                      </a:schemeClr>
                    </a:solidFill>
                    <a:latin typeface="+mn-ea"/>
                  </a:endParaRPr>
                </a:p>
              </p:txBody>
            </p:sp>
          </p:grpSp>
          <p:grpSp>
            <p:nvGrpSpPr>
              <p:cNvPr id="37" name="グループ化 36">
                <a:extLst>
                  <a:ext uri="{FF2B5EF4-FFF2-40B4-BE49-F238E27FC236}">
                    <a16:creationId xmlns:a16="http://schemas.microsoft.com/office/drawing/2014/main" id="{9135C8E8-57F9-4D67-F93D-96521BB6702D}"/>
                  </a:ext>
                </a:extLst>
              </p:cNvPr>
              <p:cNvGrpSpPr/>
              <p:nvPr/>
            </p:nvGrpSpPr>
            <p:grpSpPr>
              <a:xfrm>
                <a:off x="10590914" y="989915"/>
                <a:ext cx="1287000" cy="1662947"/>
                <a:chOff x="10590914" y="989915"/>
                <a:chExt cx="1287000" cy="1662947"/>
              </a:xfrm>
            </p:grpSpPr>
            <p:pic>
              <p:nvPicPr>
                <p:cNvPr id="17" name="図 16">
                  <a:extLst>
                    <a:ext uri="{FF2B5EF4-FFF2-40B4-BE49-F238E27FC236}">
                      <a16:creationId xmlns:a16="http://schemas.microsoft.com/office/drawing/2014/main" id="{DB0E5110-7837-8BCD-E989-1DAFF13A5183}"/>
                    </a:ext>
                  </a:extLst>
                </p:cNvPr>
                <p:cNvPicPr>
                  <a:picLocks noChangeAspect="1"/>
                </p:cNvPicPr>
                <p:nvPr/>
              </p:nvPicPr>
              <p:blipFill>
                <a:blip r:embed="rId11"/>
                <a:stretch>
                  <a:fillRect/>
                </a:stretch>
              </p:blipFill>
              <p:spPr>
                <a:xfrm>
                  <a:off x="10598490" y="989915"/>
                  <a:ext cx="1279424" cy="1276135"/>
                </a:xfrm>
                <a:prstGeom prst="rect">
                  <a:avLst/>
                </a:prstGeom>
              </p:spPr>
            </p:pic>
            <p:sp>
              <p:nvSpPr>
                <p:cNvPr id="32" name="テキスト ボックス 31">
                  <a:extLst>
                    <a:ext uri="{FF2B5EF4-FFF2-40B4-BE49-F238E27FC236}">
                      <a16:creationId xmlns:a16="http://schemas.microsoft.com/office/drawing/2014/main" id="{98025DE2-8161-A5CE-DE0B-CF1915EA67D5}"/>
                    </a:ext>
                  </a:extLst>
                </p:cNvPr>
                <p:cNvSpPr txBox="1"/>
                <p:nvPr/>
              </p:nvSpPr>
              <p:spPr>
                <a:xfrm>
                  <a:off x="10590914" y="2283530"/>
                  <a:ext cx="1266268" cy="369332"/>
                </a:xfrm>
                <a:prstGeom prst="rect">
                  <a:avLst/>
                </a:prstGeom>
                <a:noFill/>
              </p:spPr>
              <p:txBody>
                <a:bodyPr wrap="square" rtlCol="0">
                  <a:spAutoFit/>
                </a:bodyPr>
                <a:lstStyle/>
                <a:p>
                  <a:pPr algn="ctr"/>
                  <a:r>
                    <a:rPr kumimoji="1" lang="en-US" altLang="ja-JP" sz="1800" b="1" dirty="0">
                      <a:solidFill>
                        <a:schemeClr val="accent5">
                          <a:lumMod val="75000"/>
                        </a:schemeClr>
                      </a:solidFill>
                      <a:latin typeface="+mn-ea"/>
                    </a:rPr>
                    <a:t>Liver</a:t>
                  </a:r>
                  <a:endParaRPr kumimoji="1" lang="ja-JP" altLang="en-US" sz="1800" b="1" dirty="0">
                    <a:solidFill>
                      <a:schemeClr val="accent5">
                        <a:lumMod val="75000"/>
                      </a:schemeClr>
                    </a:solidFill>
                    <a:latin typeface="+mn-ea"/>
                  </a:endParaRPr>
                </a:p>
              </p:txBody>
            </p:sp>
          </p:grpSp>
        </p:grpSp>
        <p:grpSp>
          <p:nvGrpSpPr>
            <p:cNvPr id="44" name="グループ化 43">
              <a:extLst>
                <a:ext uri="{FF2B5EF4-FFF2-40B4-BE49-F238E27FC236}">
                  <a16:creationId xmlns:a16="http://schemas.microsoft.com/office/drawing/2014/main" id="{B0A8AD16-83AA-8B29-F09F-BE2FEEAC2418}"/>
                </a:ext>
              </a:extLst>
            </p:cNvPr>
            <p:cNvGrpSpPr/>
            <p:nvPr/>
          </p:nvGrpSpPr>
          <p:grpSpPr>
            <a:xfrm>
              <a:off x="9176748" y="3047666"/>
              <a:ext cx="2708111" cy="1629022"/>
              <a:chOff x="9176748" y="3008362"/>
              <a:chExt cx="2708111" cy="1629022"/>
            </a:xfrm>
          </p:grpSpPr>
          <p:grpSp>
            <p:nvGrpSpPr>
              <p:cNvPr id="39" name="グループ化 38">
                <a:extLst>
                  <a:ext uri="{FF2B5EF4-FFF2-40B4-BE49-F238E27FC236}">
                    <a16:creationId xmlns:a16="http://schemas.microsoft.com/office/drawing/2014/main" id="{B3CE1B43-03A4-494D-D639-5D3AF633896F}"/>
                  </a:ext>
                </a:extLst>
              </p:cNvPr>
              <p:cNvGrpSpPr/>
              <p:nvPr/>
            </p:nvGrpSpPr>
            <p:grpSpPr>
              <a:xfrm>
                <a:off x="9176748" y="3008362"/>
                <a:ext cx="1269557" cy="1629022"/>
                <a:chOff x="9176748" y="3008362"/>
                <a:chExt cx="1269557" cy="1629022"/>
              </a:xfrm>
            </p:grpSpPr>
            <p:pic>
              <p:nvPicPr>
                <p:cNvPr id="22" name="図 21">
                  <a:extLst>
                    <a:ext uri="{FF2B5EF4-FFF2-40B4-BE49-F238E27FC236}">
                      <a16:creationId xmlns:a16="http://schemas.microsoft.com/office/drawing/2014/main" id="{D3AA4376-656A-E1EE-8BC1-918157810F63}"/>
                    </a:ext>
                  </a:extLst>
                </p:cNvPr>
                <p:cNvPicPr>
                  <a:picLocks noChangeAspect="1"/>
                </p:cNvPicPr>
                <p:nvPr/>
              </p:nvPicPr>
              <p:blipFill>
                <a:blip r:embed="rId12"/>
                <a:stretch>
                  <a:fillRect/>
                </a:stretch>
              </p:blipFill>
              <p:spPr>
                <a:xfrm>
                  <a:off x="9180037" y="3008362"/>
                  <a:ext cx="1266268" cy="1259690"/>
                </a:xfrm>
                <a:prstGeom prst="rect">
                  <a:avLst/>
                </a:prstGeom>
              </p:spPr>
            </p:pic>
            <p:sp>
              <p:nvSpPr>
                <p:cNvPr id="33" name="テキスト ボックス 32">
                  <a:extLst>
                    <a:ext uri="{FF2B5EF4-FFF2-40B4-BE49-F238E27FC236}">
                      <a16:creationId xmlns:a16="http://schemas.microsoft.com/office/drawing/2014/main" id="{062EDD23-8328-28D0-AA14-99EDA4AD6B05}"/>
                    </a:ext>
                  </a:extLst>
                </p:cNvPr>
                <p:cNvSpPr txBox="1"/>
                <p:nvPr/>
              </p:nvSpPr>
              <p:spPr>
                <a:xfrm>
                  <a:off x="9176748" y="4268052"/>
                  <a:ext cx="1266268" cy="369332"/>
                </a:xfrm>
                <a:prstGeom prst="rect">
                  <a:avLst/>
                </a:prstGeom>
                <a:noFill/>
              </p:spPr>
              <p:txBody>
                <a:bodyPr wrap="square" rtlCol="0">
                  <a:spAutoFit/>
                </a:bodyPr>
                <a:lstStyle/>
                <a:p>
                  <a:pPr algn="ctr"/>
                  <a:r>
                    <a:rPr kumimoji="1" lang="en-US" altLang="ja-JP" sz="1800" b="1" dirty="0">
                      <a:solidFill>
                        <a:schemeClr val="accent5">
                          <a:lumMod val="75000"/>
                        </a:schemeClr>
                      </a:solidFill>
                      <a:latin typeface="+mn-ea"/>
                    </a:rPr>
                    <a:t>T-Cell</a:t>
                  </a:r>
                  <a:endParaRPr kumimoji="1" lang="ja-JP" altLang="en-US" sz="1800" b="1" dirty="0">
                    <a:solidFill>
                      <a:schemeClr val="accent5">
                        <a:lumMod val="75000"/>
                      </a:schemeClr>
                    </a:solidFill>
                    <a:latin typeface="+mn-ea"/>
                  </a:endParaRPr>
                </a:p>
              </p:txBody>
            </p:sp>
          </p:grpSp>
          <p:grpSp>
            <p:nvGrpSpPr>
              <p:cNvPr id="40" name="グループ化 39">
                <a:extLst>
                  <a:ext uri="{FF2B5EF4-FFF2-40B4-BE49-F238E27FC236}">
                    <a16:creationId xmlns:a16="http://schemas.microsoft.com/office/drawing/2014/main" id="{1F272199-3FF5-8491-AA42-15BE83D67F08}"/>
                  </a:ext>
                </a:extLst>
              </p:cNvPr>
              <p:cNvGrpSpPr/>
              <p:nvPr/>
            </p:nvGrpSpPr>
            <p:grpSpPr>
              <a:xfrm>
                <a:off x="10598490" y="3118266"/>
                <a:ext cx="1286369" cy="1518050"/>
                <a:chOff x="10598490" y="3118266"/>
                <a:chExt cx="1286369" cy="1518050"/>
              </a:xfrm>
            </p:grpSpPr>
            <p:pic>
              <p:nvPicPr>
                <p:cNvPr id="30" name="図 29">
                  <a:extLst>
                    <a:ext uri="{FF2B5EF4-FFF2-40B4-BE49-F238E27FC236}">
                      <a16:creationId xmlns:a16="http://schemas.microsoft.com/office/drawing/2014/main" id="{F5B2F38F-2FB1-55A3-044B-750CF8B32B30}"/>
                    </a:ext>
                  </a:extLst>
                </p:cNvPr>
                <p:cNvPicPr>
                  <a:picLocks noChangeAspect="1"/>
                </p:cNvPicPr>
                <p:nvPr/>
              </p:nvPicPr>
              <p:blipFill>
                <a:blip r:embed="rId13"/>
                <a:stretch>
                  <a:fillRect/>
                </a:stretch>
              </p:blipFill>
              <p:spPr>
                <a:xfrm>
                  <a:off x="10598490" y="3118266"/>
                  <a:ext cx="1286369" cy="970543"/>
                </a:xfrm>
                <a:prstGeom prst="rect">
                  <a:avLst/>
                </a:prstGeom>
              </p:spPr>
            </p:pic>
            <p:sp>
              <p:nvSpPr>
                <p:cNvPr id="34" name="テキスト ボックス 33">
                  <a:extLst>
                    <a:ext uri="{FF2B5EF4-FFF2-40B4-BE49-F238E27FC236}">
                      <a16:creationId xmlns:a16="http://schemas.microsoft.com/office/drawing/2014/main" id="{230D9151-CA24-C201-959A-B4495B0014EE}"/>
                    </a:ext>
                  </a:extLst>
                </p:cNvPr>
                <p:cNvSpPr txBox="1"/>
                <p:nvPr/>
              </p:nvSpPr>
              <p:spPr>
                <a:xfrm>
                  <a:off x="10605068" y="4266984"/>
                  <a:ext cx="1266268" cy="369332"/>
                </a:xfrm>
                <a:prstGeom prst="rect">
                  <a:avLst/>
                </a:prstGeom>
                <a:noFill/>
              </p:spPr>
              <p:txBody>
                <a:bodyPr wrap="square" rtlCol="0">
                  <a:spAutoFit/>
                </a:bodyPr>
                <a:lstStyle/>
                <a:p>
                  <a:pPr algn="ctr"/>
                  <a:r>
                    <a:rPr kumimoji="1" lang="en-US" altLang="ja-JP" sz="1800" b="1" dirty="0">
                      <a:solidFill>
                        <a:schemeClr val="accent5">
                          <a:lumMod val="75000"/>
                        </a:schemeClr>
                      </a:solidFill>
                      <a:latin typeface="+mn-ea"/>
                    </a:rPr>
                    <a:t>EPFL</a:t>
                  </a:r>
                  <a:endParaRPr kumimoji="1" lang="ja-JP" altLang="en-US" sz="1800" b="1" dirty="0">
                    <a:solidFill>
                      <a:schemeClr val="accent5">
                        <a:lumMod val="75000"/>
                      </a:schemeClr>
                    </a:solidFill>
                    <a:latin typeface="+mn-ea"/>
                  </a:endParaRPr>
                </a:p>
              </p:txBody>
            </p:sp>
          </p:grpSp>
        </p:grpSp>
        <p:grpSp>
          <p:nvGrpSpPr>
            <p:cNvPr id="43" name="グループ化 42">
              <a:extLst>
                <a:ext uri="{FF2B5EF4-FFF2-40B4-BE49-F238E27FC236}">
                  <a16:creationId xmlns:a16="http://schemas.microsoft.com/office/drawing/2014/main" id="{97427B0B-EEC8-8813-5487-C0396EC97F30}"/>
                </a:ext>
              </a:extLst>
            </p:cNvPr>
            <p:cNvGrpSpPr/>
            <p:nvPr/>
          </p:nvGrpSpPr>
          <p:grpSpPr>
            <a:xfrm>
              <a:off x="9137855" y="4738907"/>
              <a:ext cx="2747927" cy="1505002"/>
              <a:chOff x="9116759" y="4761404"/>
              <a:chExt cx="2747927" cy="1505002"/>
            </a:xfrm>
          </p:grpSpPr>
          <p:grpSp>
            <p:nvGrpSpPr>
              <p:cNvPr id="42" name="グループ化 41">
                <a:extLst>
                  <a:ext uri="{FF2B5EF4-FFF2-40B4-BE49-F238E27FC236}">
                    <a16:creationId xmlns:a16="http://schemas.microsoft.com/office/drawing/2014/main" id="{CCCE2F51-C42E-4066-683E-864D234A8A43}"/>
                  </a:ext>
                </a:extLst>
              </p:cNvPr>
              <p:cNvGrpSpPr/>
              <p:nvPr/>
            </p:nvGrpSpPr>
            <p:grpSpPr>
              <a:xfrm>
                <a:off x="9116759" y="4863113"/>
                <a:ext cx="1386246" cy="1403293"/>
                <a:chOff x="9116759" y="4863113"/>
                <a:chExt cx="1386246" cy="1403293"/>
              </a:xfrm>
            </p:grpSpPr>
            <p:pic>
              <p:nvPicPr>
                <p:cNvPr id="24" name="図 23">
                  <a:extLst>
                    <a:ext uri="{FF2B5EF4-FFF2-40B4-BE49-F238E27FC236}">
                      <a16:creationId xmlns:a16="http://schemas.microsoft.com/office/drawing/2014/main" id="{3F7F6FA1-19ED-9341-071A-56F3C3BE7CC9}"/>
                    </a:ext>
                  </a:extLst>
                </p:cNvPr>
                <p:cNvPicPr>
                  <a:picLocks noChangeAspect="1"/>
                </p:cNvPicPr>
                <p:nvPr/>
              </p:nvPicPr>
              <p:blipFill>
                <a:blip r:embed="rId14"/>
                <a:stretch>
                  <a:fillRect/>
                </a:stretch>
              </p:blipFill>
              <p:spPr>
                <a:xfrm>
                  <a:off x="9134674" y="4863113"/>
                  <a:ext cx="1350416" cy="970543"/>
                </a:xfrm>
                <a:prstGeom prst="rect">
                  <a:avLst/>
                </a:prstGeom>
              </p:spPr>
            </p:pic>
            <p:sp>
              <p:nvSpPr>
                <p:cNvPr id="35" name="テキスト ボックス 34">
                  <a:extLst>
                    <a:ext uri="{FF2B5EF4-FFF2-40B4-BE49-F238E27FC236}">
                      <a16:creationId xmlns:a16="http://schemas.microsoft.com/office/drawing/2014/main" id="{1F807475-52C0-BDBB-E85C-27EB1E9C0E5D}"/>
                    </a:ext>
                  </a:extLst>
                </p:cNvPr>
                <p:cNvSpPr txBox="1"/>
                <p:nvPr/>
              </p:nvSpPr>
              <p:spPr>
                <a:xfrm>
                  <a:off x="9116759" y="5897074"/>
                  <a:ext cx="1386246" cy="369332"/>
                </a:xfrm>
                <a:prstGeom prst="rect">
                  <a:avLst/>
                </a:prstGeom>
                <a:noFill/>
              </p:spPr>
              <p:txBody>
                <a:bodyPr wrap="square" rtlCol="0">
                  <a:spAutoFit/>
                </a:bodyPr>
                <a:lstStyle/>
                <a:p>
                  <a:pPr algn="ctr"/>
                  <a:r>
                    <a:rPr kumimoji="1" lang="en-US" altLang="ja-JP" sz="1800" b="1" dirty="0" err="1">
                      <a:solidFill>
                        <a:schemeClr val="accent5">
                          <a:lumMod val="75000"/>
                        </a:schemeClr>
                      </a:solidFill>
                      <a:latin typeface="+mn-ea"/>
                    </a:rPr>
                    <a:t>MICrONS</a:t>
                  </a:r>
                  <a:endParaRPr kumimoji="1" lang="ja-JP" altLang="en-US" sz="1800" b="1" dirty="0">
                    <a:solidFill>
                      <a:schemeClr val="accent5">
                        <a:lumMod val="75000"/>
                      </a:schemeClr>
                    </a:solidFill>
                    <a:latin typeface="+mn-ea"/>
                  </a:endParaRPr>
                </a:p>
              </p:txBody>
            </p:sp>
          </p:grpSp>
          <p:grpSp>
            <p:nvGrpSpPr>
              <p:cNvPr id="41" name="グループ化 40">
                <a:extLst>
                  <a:ext uri="{FF2B5EF4-FFF2-40B4-BE49-F238E27FC236}">
                    <a16:creationId xmlns:a16="http://schemas.microsoft.com/office/drawing/2014/main" id="{DE6BC385-2E0A-7382-D577-8224FE8DED92}"/>
                  </a:ext>
                </a:extLst>
              </p:cNvPr>
              <p:cNvGrpSpPr/>
              <p:nvPr/>
            </p:nvGrpSpPr>
            <p:grpSpPr>
              <a:xfrm>
                <a:off x="10578317" y="4761404"/>
                <a:ext cx="1286369" cy="1505002"/>
                <a:chOff x="10578317" y="4761404"/>
                <a:chExt cx="1286369" cy="1505002"/>
              </a:xfrm>
            </p:grpSpPr>
            <p:pic>
              <p:nvPicPr>
                <p:cNvPr id="28" name="図 27">
                  <a:extLst>
                    <a:ext uri="{FF2B5EF4-FFF2-40B4-BE49-F238E27FC236}">
                      <a16:creationId xmlns:a16="http://schemas.microsoft.com/office/drawing/2014/main" id="{0A6FA14E-2A0F-41DC-C6A3-EF28562C1620}"/>
                    </a:ext>
                  </a:extLst>
                </p:cNvPr>
                <p:cNvPicPr>
                  <a:picLocks noChangeAspect="1"/>
                </p:cNvPicPr>
                <p:nvPr/>
              </p:nvPicPr>
              <p:blipFill>
                <a:blip r:embed="rId15"/>
                <a:stretch>
                  <a:fillRect/>
                </a:stretch>
              </p:blipFill>
              <p:spPr>
                <a:xfrm>
                  <a:off x="10644126" y="4761404"/>
                  <a:ext cx="1154752" cy="1116916"/>
                </a:xfrm>
                <a:prstGeom prst="rect">
                  <a:avLst/>
                </a:prstGeom>
              </p:spPr>
            </p:pic>
            <p:sp>
              <p:nvSpPr>
                <p:cNvPr id="36" name="テキスト ボックス 35">
                  <a:extLst>
                    <a:ext uri="{FF2B5EF4-FFF2-40B4-BE49-F238E27FC236}">
                      <a16:creationId xmlns:a16="http://schemas.microsoft.com/office/drawing/2014/main" id="{5FEAACA9-EC9C-B900-DC5C-96D292F21865}"/>
                    </a:ext>
                  </a:extLst>
                </p:cNvPr>
                <p:cNvSpPr txBox="1"/>
                <p:nvPr/>
              </p:nvSpPr>
              <p:spPr>
                <a:xfrm>
                  <a:off x="10578317" y="5897074"/>
                  <a:ext cx="1286369" cy="369332"/>
                </a:xfrm>
                <a:prstGeom prst="rect">
                  <a:avLst/>
                </a:prstGeom>
                <a:noFill/>
              </p:spPr>
              <p:txBody>
                <a:bodyPr wrap="square" rtlCol="0">
                  <a:spAutoFit/>
                </a:bodyPr>
                <a:lstStyle/>
                <a:p>
                  <a:pPr algn="ctr"/>
                  <a:r>
                    <a:rPr kumimoji="1" lang="en-US" altLang="ja-JP" sz="1800" b="1" dirty="0">
                      <a:solidFill>
                        <a:schemeClr val="accent5">
                          <a:lumMod val="75000"/>
                        </a:schemeClr>
                      </a:solidFill>
                      <a:latin typeface="+mn-ea"/>
                    </a:rPr>
                    <a:t>FANC</a:t>
                  </a:r>
                  <a:endParaRPr kumimoji="1" lang="ja-JP" altLang="en-US" sz="1800" b="1" dirty="0">
                    <a:solidFill>
                      <a:schemeClr val="accent5">
                        <a:lumMod val="75000"/>
                      </a:schemeClr>
                    </a:solidFill>
                    <a:latin typeface="+mn-ea"/>
                  </a:endParaRPr>
                </a:p>
              </p:txBody>
            </p:sp>
          </p:grpSp>
        </p:grpSp>
      </p:grpSp>
      <p:sp>
        <p:nvSpPr>
          <p:cNvPr id="47" name="右中かっこ 46">
            <a:extLst>
              <a:ext uri="{FF2B5EF4-FFF2-40B4-BE49-F238E27FC236}">
                <a16:creationId xmlns:a16="http://schemas.microsoft.com/office/drawing/2014/main" id="{645AED64-4D40-24B2-A2D0-311757A4E467}"/>
              </a:ext>
            </a:extLst>
          </p:cNvPr>
          <p:cNvSpPr/>
          <p:nvPr/>
        </p:nvSpPr>
        <p:spPr>
          <a:xfrm>
            <a:off x="7957457" y="2721429"/>
            <a:ext cx="533400" cy="1481533"/>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405A43BB-2104-4DD8-718A-3637447C8844}"/>
              </a:ext>
            </a:extLst>
          </p:cNvPr>
          <p:cNvCxnSpPr>
            <a:endCxn id="47" idx="1"/>
          </p:cNvCxnSpPr>
          <p:nvPr/>
        </p:nvCxnSpPr>
        <p:spPr>
          <a:xfrm flipH="1">
            <a:off x="8490857" y="1994630"/>
            <a:ext cx="163286" cy="146756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07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CC027-A05B-998D-DFFA-A9D28389CB08}"/>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E138D0A2-BC9E-DC10-CAFA-DB94849670F0}"/>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A4293FD8-71E2-130F-1FA9-9B1B162B1A2C}"/>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7BB65F7A-F253-E718-F861-5A35F7F28F72}"/>
              </a:ext>
            </a:extLst>
          </p:cNvPr>
          <p:cNvSpPr>
            <a:spLocks noGrp="1"/>
          </p:cNvSpPr>
          <p:nvPr>
            <p:ph type="sldNum" sz="quarter" idx="12"/>
          </p:nvPr>
        </p:nvSpPr>
        <p:spPr/>
        <p:txBody>
          <a:bodyPr/>
          <a:lstStyle/>
          <a:p>
            <a:fld id="{58559E05-BCEC-45BC-9BA0-4ACA84666899}" type="slidenum">
              <a:rPr lang="ja-JP" altLang="en-US" smtClean="0"/>
              <a:pPr/>
              <a:t>15</a:t>
            </a:fld>
            <a:endParaRPr lang="ja-JP" altLang="en-US"/>
          </a:p>
        </p:txBody>
      </p:sp>
      <p:graphicFrame>
        <p:nvGraphicFramePr>
          <p:cNvPr id="11" name="Group 55">
            <a:extLst>
              <a:ext uri="{FF2B5EF4-FFF2-40B4-BE49-F238E27FC236}">
                <a16:creationId xmlns:a16="http://schemas.microsoft.com/office/drawing/2014/main" id="{184CC360-654A-F13B-43B8-849CE9BA468B}"/>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r>
                        <a:rPr lang="ja-JP" altLang="en-US" sz="2400" b="1" dirty="0">
                          <a:solidFill>
                            <a:srgbClr val="0071BC"/>
                          </a:solidFill>
                          <a:latin typeface="メイリオ"/>
                          <a:cs typeface="メイリオ" pitchFamily="50" charset="-128"/>
                        </a:rPr>
                        <a:t>：等方性ボリュームの再構成</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978FD69-98A3-F8C1-31C4-5CCFF89F16F4}"/>
              </a:ext>
            </a:extLst>
          </p:cNvPr>
          <p:cNvSpPr txBox="1"/>
          <p:nvPr/>
        </p:nvSpPr>
        <p:spPr>
          <a:xfrm>
            <a:off x="450022" y="1698171"/>
            <a:ext cx="6161314" cy="2834622"/>
          </a:xfrm>
          <a:prstGeom prst="rect">
            <a:avLst/>
          </a:prstGeom>
          <a:noFill/>
        </p:spPr>
        <p:txBody>
          <a:bodyPr wrap="square">
            <a:spAutoFit/>
          </a:bodyPr>
          <a:lstStyle/>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異方性ボリュームからの </a:t>
            </a: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r>
              <a:rPr lang="en-US" altLang="ja-JP" sz="1800" kern="100" dirty="0">
                <a:solidFill>
                  <a:schemeClr val="tx1">
                    <a:lumMod val="75000"/>
                    <a:lumOff val="25000"/>
                  </a:schemeClr>
                </a:solidFill>
                <a:latin typeface="+mn-ea"/>
                <a:ea typeface="+mn-ea"/>
                <a:cs typeface="Times New Roman" panose="02020603050405020304" pitchFamily="18" charset="0"/>
              </a:rPr>
              <a:t> </a:t>
            </a:r>
            <a:r>
              <a:rPr lang="ja-JP" altLang="en-US" sz="1800" kern="100" dirty="0">
                <a:solidFill>
                  <a:schemeClr val="tx1">
                    <a:lumMod val="75000"/>
                    <a:lumOff val="25000"/>
                  </a:schemeClr>
                </a:solidFill>
                <a:latin typeface="+mn-ea"/>
                <a:ea typeface="+mn-ea"/>
                <a:cs typeface="Times New Roman" panose="02020603050405020304" pitchFamily="18" charset="0"/>
              </a:rPr>
              <a:t>の等方性再構成能力を「</a:t>
            </a: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en-US" altLang="ja-JP" sz="1800" kern="100" dirty="0">
                <a:solidFill>
                  <a:schemeClr val="tx1">
                    <a:lumMod val="75000"/>
                    <a:lumOff val="25000"/>
                  </a:schemeClr>
                </a:solidFill>
                <a:latin typeface="+mn-ea"/>
                <a:ea typeface="+mn-ea"/>
                <a:cs typeface="Times New Roman" panose="02020603050405020304" pitchFamily="18" charset="0"/>
              </a:rPr>
              <a:t> </a:t>
            </a:r>
            <a:r>
              <a:rPr lang="ja-JP" altLang="en-US" sz="1800" kern="100" dirty="0">
                <a:solidFill>
                  <a:schemeClr val="tx1">
                    <a:lumMod val="75000"/>
                    <a:lumOff val="25000"/>
                  </a:schemeClr>
                </a:solidFill>
                <a:latin typeface="+mn-ea"/>
                <a:ea typeface="+mn-ea"/>
                <a:cs typeface="Times New Roman" panose="02020603050405020304" pitchFamily="18" charset="0"/>
              </a:rPr>
              <a:t>マウス肝臓」</a:t>
            </a:r>
            <a:r>
              <a:rPr lang="ja-JP" altLang="en-US" sz="1800" kern="100" dirty="0">
                <a:solidFill>
                  <a:schemeClr val="tx1">
                    <a:lumMod val="75000"/>
                    <a:lumOff val="25000"/>
                  </a:schemeClr>
                </a:solidFill>
                <a:latin typeface="+mn-ea"/>
                <a:cs typeface="Times New Roman" panose="02020603050405020304" pitchFamily="18" charset="0"/>
              </a:rPr>
              <a:t>と</a:t>
            </a:r>
            <a:r>
              <a:rPr lang="ja-JP" altLang="en-US" sz="1800" kern="100" dirty="0">
                <a:solidFill>
                  <a:schemeClr val="tx1">
                    <a:lumMod val="75000"/>
                    <a:lumOff val="25000"/>
                  </a:schemeClr>
                </a:solidFill>
                <a:latin typeface="+mn-ea"/>
                <a:ea typeface="+mn-ea"/>
                <a:cs typeface="Times New Roman" panose="02020603050405020304" pitchFamily="18" charset="0"/>
              </a:rPr>
              <a:t>「</a:t>
            </a: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en-US" altLang="ja-JP" sz="1800" kern="100" dirty="0">
                <a:solidFill>
                  <a:schemeClr val="tx1">
                    <a:lumMod val="75000"/>
                    <a:lumOff val="25000"/>
                  </a:schemeClr>
                </a:solidFill>
                <a:latin typeface="+mn-ea"/>
                <a:ea typeface="+mn-ea"/>
                <a:cs typeface="Times New Roman" panose="02020603050405020304" pitchFamily="18" charset="0"/>
              </a:rPr>
              <a:t> </a:t>
            </a:r>
            <a:r>
              <a:rPr lang="ja-JP" altLang="en-US" sz="1800" kern="100" dirty="0">
                <a:solidFill>
                  <a:schemeClr val="tx1">
                    <a:lumMod val="75000"/>
                    <a:lumOff val="25000"/>
                  </a:schemeClr>
                </a:solidFill>
                <a:latin typeface="+mn-ea"/>
                <a:ea typeface="+mn-ea"/>
                <a:cs typeface="Times New Roman" panose="02020603050405020304" pitchFamily="18" charset="0"/>
              </a:rPr>
              <a:t>マウス腎臓」の等方性ボリューム（</a:t>
            </a:r>
            <a:r>
              <a:rPr lang="en-US" altLang="ja-JP" sz="1800" kern="100" dirty="0">
                <a:solidFill>
                  <a:schemeClr val="tx1">
                    <a:lumMod val="75000"/>
                    <a:lumOff val="25000"/>
                  </a:schemeClr>
                </a:solidFill>
                <a:latin typeface="+mn-ea"/>
                <a:ea typeface="+mn-ea"/>
                <a:cs typeface="Times New Roman" panose="02020603050405020304" pitchFamily="18" charset="0"/>
              </a:rPr>
              <a:t>8 nm × 8 nm × 8 nm</a:t>
            </a:r>
            <a:r>
              <a:rPr lang="ja-JP" altLang="en-US" sz="1800" kern="100" dirty="0">
                <a:solidFill>
                  <a:schemeClr val="tx1">
                    <a:lumMod val="75000"/>
                    <a:lumOff val="25000"/>
                  </a:schemeClr>
                </a:solidFill>
                <a:latin typeface="+mn-ea"/>
                <a:ea typeface="+mn-ea"/>
                <a:cs typeface="Times New Roman" panose="02020603050405020304" pitchFamily="18" charset="0"/>
              </a:rPr>
              <a:t>）から</a:t>
            </a:r>
            <a:r>
              <a:rPr lang="en-US" altLang="ja-JP" sz="1800" kern="100" dirty="0">
                <a:solidFill>
                  <a:schemeClr val="tx1">
                    <a:lumMod val="75000"/>
                    <a:lumOff val="25000"/>
                  </a:schemeClr>
                </a:solidFill>
                <a:latin typeface="+mn-ea"/>
                <a:ea typeface="+mn-ea"/>
                <a:cs typeface="Times New Roman" panose="02020603050405020304" pitchFamily="18" charset="0"/>
              </a:rPr>
              <a:t>Z</a:t>
            </a:r>
            <a:r>
              <a:rPr lang="ja-JP" altLang="en-US" sz="1800" kern="100" dirty="0">
                <a:solidFill>
                  <a:schemeClr val="tx1">
                    <a:lumMod val="75000"/>
                    <a:lumOff val="25000"/>
                  </a:schemeClr>
                </a:solidFill>
                <a:latin typeface="+mn-ea"/>
                <a:ea typeface="+mn-ea"/>
                <a:cs typeface="Times New Roman" panose="02020603050405020304" pitchFamily="18" charset="0"/>
              </a:rPr>
              <a:t>軸方向に層を削除した異方性ボリューム（</a:t>
            </a:r>
            <a:r>
              <a:rPr lang="en-US" altLang="ja-JP" sz="1800" kern="100" dirty="0">
                <a:solidFill>
                  <a:schemeClr val="tx1">
                    <a:lumMod val="75000"/>
                    <a:lumOff val="25000"/>
                  </a:schemeClr>
                </a:solidFill>
                <a:latin typeface="+mn-ea"/>
                <a:ea typeface="+mn-ea"/>
                <a:cs typeface="Times New Roman" panose="02020603050405020304" pitchFamily="18" charset="0"/>
              </a:rPr>
              <a:t>8 nm × 8 nm × 48 nm</a:t>
            </a:r>
            <a:r>
              <a:rPr lang="ja-JP" altLang="en-US" sz="1800" kern="100" dirty="0">
                <a:solidFill>
                  <a:schemeClr val="tx1">
                    <a:lumMod val="75000"/>
                    <a:lumOff val="25000"/>
                  </a:schemeClr>
                </a:solidFill>
                <a:latin typeface="+mn-ea"/>
                <a:ea typeface="+mn-ea"/>
                <a:cs typeface="Times New Roman" panose="02020603050405020304" pitchFamily="18" charset="0"/>
              </a:rPr>
              <a:t>）を用いて検証した。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その結果、</a:t>
            </a:r>
            <a:r>
              <a:rPr lang="ja-JP" altLang="ja-JP" sz="1800" dirty="0">
                <a:solidFill>
                  <a:schemeClr val="tx1">
                    <a:lumMod val="75000"/>
                    <a:lumOff val="25000"/>
                  </a:schemeClr>
                </a:solidFill>
                <a:effectLst/>
                <a:latin typeface="+mn-ea"/>
                <a:ea typeface="+mn-ea"/>
                <a:cs typeface="Times New Roman" panose="02020603050405020304" pitchFamily="18" charset="0"/>
              </a:rPr>
              <a:t>生成</a:t>
            </a:r>
            <a:r>
              <a:rPr lang="ja-JP" altLang="en-US" sz="1800" dirty="0">
                <a:solidFill>
                  <a:schemeClr val="tx1">
                    <a:lumMod val="75000"/>
                    <a:lumOff val="25000"/>
                  </a:schemeClr>
                </a:solidFill>
                <a:effectLst/>
                <a:latin typeface="+mn-ea"/>
                <a:ea typeface="+mn-ea"/>
                <a:cs typeface="Times New Roman" panose="02020603050405020304" pitchFamily="18" charset="0"/>
              </a:rPr>
              <a:t>した</a:t>
            </a:r>
            <a:r>
              <a:rPr lang="ja-JP" altLang="ja-JP" sz="1800" dirty="0">
                <a:solidFill>
                  <a:schemeClr val="tx1">
                    <a:lumMod val="75000"/>
                    <a:lumOff val="25000"/>
                  </a:schemeClr>
                </a:solidFill>
                <a:effectLst/>
                <a:latin typeface="+mn-ea"/>
                <a:ea typeface="+mn-ea"/>
                <a:cs typeface="Times New Roman" panose="02020603050405020304" pitchFamily="18" charset="0"/>
              </a:rPr>
              <a:t>肝臓ボリュームの</a:t>
            </a:r>
            <a:r>
              <a:rPr lang="en-US" altLang="ja-JP" sz="1800" dirty="0">
                <a:solidFill>
                  <a:schemeClr val="tx1">
                    <a:lumMod val="75000"/>
                    <a:lumOff val="25000"/>
                  </a:schemeClr>
                </a:solidFill>
                <a:effectLst/>
                <a:latin typeface="+mn-ea"/>
                <a:ea typeface="+mn-ea"/>
                <a:cs typeface="Times New Roman" panose="02020603050405020304" pitchFamily="18" charset="0"/>
              </a:rPr>
              <a:t> XY </a:t>
            </a:r>
            <a:r>
              <a:rPr lang="ja-JP" altLang="ja-JP" sz="1800" dirty="0">
                <a:solidFill>
                  <a:schemeClr val="tx1">
                    <a:lumMod val="75000"/>
                    <a:lumOff val="25000"/>
                  </a:schemeClr>
                </a:solidFill>
                <a:effectLst/>
                <a:latin typeface="+mn-ea"/>
                <a:ea typeface="+mn-ea"/>
                <a:cs typeface="Times New Roman" panose="02020603050405020304" pitchFamily="18" charset="0"/>
              </a:rPr>
              <a:t>ビュー</a:t>
            </a:r>
            <a:r>
              <a:rPr lang="ja-JP" altLang="en-US" sz="1800" kern="100" dirty="0">
                <a:solidFill>
                  <a:schemeClr val="tx1">
                    <a:lumMod val="75000"/>
                    <a:lumOff val="25000"/>
                  </a:schemeClr>
                </a:solidFill>
                <a:effectLst/>
                <a:latin typeface="+mn-ea"/>
                <a:ea typeface="+mn-ea"/>
                <a:cs typeface="Times New Roman" panose="02020603050405020304" pitchFamily="18" charset="0"/>
              </a:rPr>
              <a:t>画像や</a:t>
            </a:r>
            <a:r>
              <a:rPr lang="en-US" altLang="ja-JP" sz="1800" kern="100" dirty="0">
                <a:solidFill>
                  <a:schemeClr val="tx1">
                    <a:lumMod val="75000"/>
                    <a:lumOff val="25000"/>
                  </a:schemeClr>
                </a:solidFill>
                <a:effectLst/>
                <a:latin typeface="+mn-ea"/>
                <a:ea typeface="+mn-ea"/>
                <a:cs typeface="Times New Roman" panose="02020603050405020304" pitchFamily="18" charset="0"/>
              </a:rPr>
              <a:t>LPIPS</a:t>
            </a:r>
            <a:r>
              <a:rPr lang="ja-JP" altLang="en-US" sz="1800" kern="100" dirty="0">
                <a:solidFill>
                  <a:schemeClr val="tx1">
                    <a:lumMod val="75000"/>
                    <a:lumOff val="25000"/>
                  </a:schemeClr>
                </a:solidFill>
                <a:effectLst/>
                <a:latin typeface="+mn-ea"/>
                <a:ea typeface="+mn-ea"/>
                <a:cs typeface="Times New Roman" panose="02020603050405020304" pitchFamily="18" charset="0"/>
              </a:rPr>
              <a:t>、</a:t>
            </a:r>
            <a:r>
              <a:rPr lang="en-US" altLang="ja-JP" sz="1800" kern="100" dirty="0">
                <a:solidFill>
                  <a:schemeClr val="tx1">
                    <a:lumMod val="75000"/>
                    <a:lumOff val="25000"/>
                  </a:schemeClr>
                </a:solidFill>
                <a:effectLst/>
                <a:latin typeface="+mn-ea"/>
                <a:ea typeface="+mn-ea"/>
                <a:cs typeface="Times New Roman" panose="02020603050405020304" pitchFamily="18" charset="0"/>
              </a:rPr>
              <a:t>FSIM</a:t>
            </a:r>
            <a:r>
              <a:rPr lang="ja-JP" altLang="en-US" sz="1800" kern="100" dirty="0">
                <a:solidFill>
                  <a:schemeClr val="tx1">
                    <a:lumMod val="75000"/>
                    <a:lumOff val="25000"/>
                  </a:schemeClr>
                </a:solidFill>
                <a:effectLst/>
                <a:latin typeface="+mn-ea"/>
                <a:ea typeface="+mn-ea"/>
                <a:cs typeface="Times New Roman" panose="02020603050405020304" pitchFamily="18" charset="0"/>
              </a:rPr>
              <a:t>、解像度メトリクスの結果から元の等方性ボリュームと同等の解像度で超微細構造情報が再構成されていることを確認した。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grpSp>
        <p:nvGrpSpPr>
          <p:cNvPr id="16" name="グループ化 15">
            <a:extLst>
              <a:ext uri="{FF2B5EF4-FFF2-40B4-BE49-F238E27FC236}">
                <a16:creationId xmlns:a16="http://schemas.microsoft.com/office/drawing/2014/main" id="{AD0D56A9-8DE4-C063-1182-8D8FF9B32AB8}"/>
              </a:ext>
            </a:extLst>
          </p:cNvPr>
          <p:cNvGrpSpPr/>
          <p:nvPr/>
        </p:nvGrpSpPr>
        <p:grpSpPr>
          <a:xfrm>
            <a:off x="7299447" y="1511213"/>
            <a:ext cx="3825590" cy="2253828"/>
            <a:chOff x="5013610" y="2162175"/>
            <a:chExt cx="4328034" cy="2533650"/>
          </a:xfrm>
        </p:grpSpPr>
        <p:pic>
          <p:nvPicPr>
            <p:cNvPr id="15" name="図 14">
              <a:extLst>
                <a:ext uri="{FF2B5EF4-FFF2-40B4-BE49-F238E27FC236}">
                  <a16:creationId xmlns:a16="http://schemas.microsoft.com/office/drawing/2014/main" id="{BB8B2200-5FEA-41BB-1672-C23910D42E45}"/>
                </a:ext>
              </a:extLst>
            </p:cNvPr>
            <p:cNvPicPr>
              <a:picLocks noChangeAspect="1"/>
            </p:cNvPicPr>
            <p:nvPr/>
          </p:nvPicPr>
          <p:blipFill>
            <a:blip r:embed="rId3"/>
            <a:stretch>
              <a:fillRect/>
            </a:stretch>
          </p:blipFill>
          <p:spPr>
            <a:xfrm>
              <a:off x="7188994" y="2162175"/>
              <a:ext cx="2152650" cy="2533650"/>
            </a:xfrm>
            <a:prstGeom prst="rect">
              <a:avLst/>
            </a:prstGeom>
          </p:spPr>
        </p:pic>
        <p:pic>
          <p:nvPicPr>
            <p:cNvPr id="13" name="図 12">
              <a:extLst>
                <a:ext uri="{FF2B5EF4-FFF2-40B4-BE49-F238E27FC236}">
                  <a16:creationId xmlns:a16="http://schemas.microsoft.com/office/drawing/2014/main" id="{2416E9DE-7E64-46DC-3748-73CA63E1634E}"/>
                </a:ext>
              </a:extLst>
            </p:cNvPr>
            <p:cNvPicPr>
              <a:picLocks noChangeAspect="1"/>
            </p:cNvPicPr>
            <p:nvPr/>
          </p:nvPicPr>
          <p:blipFill>
            <a:blip r:embed="rId4"/>
            <a:stretch>
              <a:fillRect/>
            </a:stretch>
          </p:blipFill>
          <p:spPr>
            <a:xfrm>
              <a:off x="5013610" y="2162175"/>
              <a:ext cx="2181225" cy="2533650"/>
            </a:xfrm>
            <a:prstGeom prst="rect">
              <a:avLst/>
            </a:prstGeom>
          </p:spPr>
        </p:pic>
      </p:grpSp>
      <p:grpSp>
        <p:nvGrpSpPr>
          <p:cNvPr id="18" name="グループ化 17">
            <a:extLst>
              <a:ext uri="{FF2B5EF4-FFF2-40B4-BE49-F238E27FC236}">
                <a16:creationId xmlns:a16="http://schemas.microsoft.com/office/drawing/2014/main" id="{E37021FB-5855-DFD5-7B6B-D52CD4DBA5C8}"/>
              </a:ext>
            </a:extLst>
          </p:cNvPr>
          <p:cNvGrpSpPr/>
          <p:nvPr/>
        </p:nvGrpSpPr>
        <p:grpSpPr>
          <a:xfrm>
            <a:off x="6778869" y="4070572"/>
            <a:ext cx="4866747" cy="1886585"/>
            <a:chOff x="8251878" y="3905418"/>
            <a:chExt cx="4866747" cy="1886585"/>
          </a:xfrm>
        </p:grpSpPr>
        <p:sp>
          <p:nvSpPr>
            <p:cNvPr id="17" name="正方形/長方形 16">
              <a:extLst>
                <a:ext uri="{FF2B5EF4-FFF2-40B4-BE49-F238E27FC236}">
                  <a16:creationId xmlns:a16="http://schemas.microsoft.com/office/drawing/2014/main" id="{9707E875-76B1-DF3A-3257-0FE93F8E0B23}"/>
                </a:ext>
              </a:extLst>
            </p:cNvPr>
            <p:cNvSpPr/>
            <p:nvPr/>
          </p:nvSpPr>
          <p:spPr>
            <a:xfrm>
              <a:off x="8251878" y="3905418"/>
              <a:ext cx="4866747" cy="1881024"/>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0" name="グループ化 9">
              <a:extLst>
                <a:ext uri="{FF2B5EF4-FFF2-40B4-BE49-F238E27FC236}">
                  <a16:creationId xmlns:a16="http://schemas.microsoft.com/office/drawing/2014/main" id="{5E050C76-735C-FBD2-04F0-80055F987F34}"/>
                </a:ext>
              </a:extLst>
            </p:cNvPr>
            <p:cNvGrpSpPr/>
            <p:nvPr/>
          </p:nvGrpSpPr>
          <p:grpSpPr>
            <a:xfrm>
              <a:off x="8251878" y="3905418"/>
              <a:ext cx="4866747" cy="1886585"/>
              <a:chOff x="7045542" y="3560975"/>
              <a:chExt cx="4866747" cy="1886585"/>
            </a:xfrm>
          </p:grpSpPr>
          <p:pic>
            <p:nvPicPr>
              <p:cNvPr id="7" name="図 6">
                <a:extLst>
                  <a:ext uri="{FF2B5EF4-FFF2-40B4-BE49-F238E27FC236}">
                    <a16:creationId xmlns:a16="http://schemas.microsoft.com/office/drawing/2014/main" id="{2D19B3BD-8DBF-B46D-ACF1-9D5CF08897F7}"/>
                  </a:ext>
                </a:extLst>
              </p:cNvPr>
              <p:cNvPicPr>
                <a:picLocks noChangeAspect="1"/>
              </p:cNvPicPr>
              <p:nvPr/>
            </p:nvPicPr>
            <p:blipFill>
              <a:blip r:embed="rId5"/>
              <a:stretch>
                <a:fillRect/>
              </a:stretch>
            </p:blipFill>
            <p:spPr>
              <a:xfrm>
                <a:off x="7045542" y="3560975"/>
                <a:ext cx="1643380" cy="1886585"/>
              </a:xfrm>
              <a:prstGeom prst="rect">
                <a:avLst/>
              </a:prstGeom>
            </p:spPr>
          </p:pic>
          <p:pic>
            <p:nvPicPr>
              <p:cNvPr id="8" name="図 7">
                <a:extLst>
                  <a:ext uri="{FF2B5EF4-FFF2-40B4-BE49-F238E27FC236}">
                    <a16:creationId xmlns:a16="http://schemas.microsoft.com/office/drawing/2014/main" id="{693FB75B-40EC-48CC-02AE-E0E091EDACCF}"/>
                  </a:ext>
                </a:extLst>
              </p:cNvPr>
              <p:cNvPicPr>
                <a:picLocks noChangeAspect="1"/>
              </p:cNvPicPr>
              <p:nvPr/>
            </p:nvPicPr>
            <p:blipFill>
              <a:blip r:embed="rId6"/>
              <a:stretch>
                <a:fillRect/>
              </a:stretch>
            </p:blipFill>
            <p:spPr>
              <a:xfrm>
                <a:off x="8688922" y="3560975"/>
                <a:ext cx="1552110" cy="1886585"/>
              </a:xfrm>
              <a:prstGeom prst="rect">
                <a:avLst/>
              </a:prstGeom>
            </p:spPr>
          </p:pic>
          <p:pic>
            <p:nvPicPr>
              <p:cNvPr id="9" name="図 8" descr="概略図 が含まれている画像&#10;&#10;自動的に生成された説明">
                <a:extLst>
                  <a:ext uri="{FF2B5EF4-FFF2-40B4-BE49-F238E27FC236}">
                    <a16:creationId xmlns:a16="http://schemas.microsoft.com/office/drawing/2014/main" id="{05792FFA-3C64-FC6C-E4C9-4A6708255E17}"/>
                  </a:ext>
                </a:extLst>
              </p:cNvPr>
              <p:cNvPicPr>
                <a:picLocks noChangeAspect="1"/>
              </p:cNvPicPr>
              <p:nvPr/>
            </p:nvPicPr>
            <p:blipFill>
              <a:blip r:embed="rId7"/>
              <a:stretch>
                <a:fillRect/>
              </a:stretch>
            </p:blipFill>
            <p:spPr>
              <a:xfrm>
                <a:off x="10241033" y="3566536"/>
                <a:ext cx="1671256" cy="1881024"/>
              </a:xfrm>
              <a:prstGeom prst="rect">
                <a:avLst/>
              </a:prstGeom>
            </p:spPr>
          </p:pic>
        </p:grpSp>
      </p:grpSp>
      <p:sp>
        <p:nvSpPr>
          <p:cNvPr id="19" name="テキスト ボックス 18">
            <a:extLst>
              <a:ext uri="{FF2B5EF4-FFF2-40B4-BE49-F238E27FC236}">
                <a16:creationId xmlns:a16="http://schemas.microsoft.com/office/drawing/2014/main" id="{F0036B96-C66C-5D13-9A1E-21FD4B6735E2}"/>
              </a:ext>
            </a:extLst>
          </p:cNvPr>
          <p:cNvSpPr txBox="1"/>
          <p:nvPr/>
        </p:nvSpPr>
        <p:spPr>
          <a:xfrm>
            <a:off x="2358189" y="5483638"/>
            <a:ext cx="3994547" cy="738664"/>
          </a:xfrm>
          <a:prstGeom prst="rect">
            <a:avLst/>
          </a:prstGeom>
          <a:noFill/>
          <a:ln>
            <a:solidFill>
              <a:srgbClr val="002060"/>
            </a:solidFill>
          </a:ln>
        </p:spPr>
        <p:txBody>
          <a:bodyPr wrap="square" rtlCol="0">
            <a:spAutoFit/>
          </a:bodyPr>
          <a:lstStyle/>
          <a:p>
            <a:pPr marL="285750" indent="-285750">
              <a:buFont typeface="Wingdings" panose="05000000000000000000" pitchFamily="2" charset="2"/>
              <a:buChar char="Ø"/>
            </a:pPr>
            <a:r>
              <a:rPr kumimoji="1" lang="en-US" altLang="ja-JP" sz="1400" dirty="0">
                <a:solidFill>
                  <a:srgbClr val="002060"/>
                </a:solidFill>
                <a:latin typeface="+mn-ea"/>
              </a:rPr>
              <a:t>ITK</a:t>
            </a:r>
            <a:r>
              <a:rPr kumimoji="1" lang="ja-JP" altLang="en-US" sz="1400" dirty="0">
                <a:solidFill>
                  <a:srgbClr val="002060"/>
                </a:solidFill>
                <a:latin typeface="+mn-ea"/>
              </a:rPr>
              <a:t>立方体補間</a:t>
            </a:r>
            <a:r>
              <a:rPr kumimoji="1" lang="en-US" altLang="ja-JP" sz="900" dirty="0">
                <a:solidFill>
                  <a:srgbClr val="002060"/>
                </a:solidFill>
                <a:latin typeface="+mn-ea"/>
              </a:rPr>
              <a:t>※</a:t>
            </a:r>
            <a:r>
              <a:rPr kumimoji="1" lang="ja-JP" altLang="en-US" sz="1400" dirty="0">
                <a:solidFill>
                  <a:srgbClr val="002060"/>
                </a:solidFill>
                <a:latin typeface="+mn-ea"/>
              </a:rPr>
              <a:t>と</a:t>
            </a:r>
            <a:r>
              <a:rPr kumimoji="1" lang="en-US" altLang="ja-JP" sz="1400" dirty="0" err="1">
                <a:solidFill>
                  <a:srgbClr val="002060"/>
                </a:solidFill>
                <a:latin typeface="+mn-ea"/>
              </a:rPr>
              <a:t>vEMDiffuse-i</a:t>
            </a:r>
            <a:r>
              <a:rPr kumimoji="1" lang="ja-JP" altLang="en-US" sz="1400" dirty="0">
                <a:solidFill>
                  <a:srgbClr val="002060"/>
                </a:solidFill>
                <a:latin typeface="+mn-ea"/>
              </a:rPr>
              <a:t>の精度比較</a:t>
            </a:r>
            <a:endParaRPr kumimoji="1" lang="en-US" altLang="ja-JP" sz="1400" dirty="0">
              <a:solidFill>
                <a:srgbClr val="002060"/>
              </a:solidFill>
              <a:latin typeface="+mn-ea"/>
            </a:endParaRPr>
          </a:p>
          <a:p>
            <a:r>
              <a:rPr lang="ja-JP" altLang="en-US" sz="1400" dirty="0">
                <a:solidFill>
                  <a:srgbClr val="002060"/>
                </a:solidFill>
                <a:latin typeface="+mn-ea"/>
              </a:rPr>
              <a:t>いずれの評価指標でも</a:t>
            </a:r>
            <a:r>
              <a:rPr lang="en-US" altLang="ja-JP" sz="1400" dirty="0" err="1">
                <a:solidFill>
                  <a:srgbClr val="002060"/>
                </a:solidFill>
                <a:latin typeface="+mn-ea"/>
              </a:rPr>
              <a:t>vEMDiffuse-i</a:t>
            </a:r>
            <a:r>
              <a:rPr lang="ja-JP" altLang="en-US" sz="1400" dirty="0">
                <a:solidFill>
                  <a:srgbClr val="002060"/>
                </a:solidFill>
                <a:latin typeface="+mn-ea"/>
              </a:rPr>
              <a:t>の方が高精度に再構成されていることを示している。</a:t>
            </a:r>
            <a:endParaRPr kumimoji="1" lang="ja-JP" altLang="en-US" sz="1400" dirty="0">
              <a:solidFill>
                <a:srgbClr val="002060"/>
              </a:solidFill>
              <a:latin typeface="+mn-ea"/>
            </a:endParaRPr>
          </a:p>
        </p:txBody>
      </p:sp>
      <p:cxnSp>
        <p:nvCxnSpPr>
          <p:cNvPr id="21" name="直線コネクタ 20">
            <a:extLst>
              <a:ext uri="{FF2B5EF4-FFF2-40B4-BE49-F238E27FC236}">
                <a16:creationId xmlns:a16="http://schemas.microsoft.com/office/drawing/2014/main" id="{C57EB99F-7CE7-70A3-5697-BD0456ECAC76}"/>
              </a:ext>
            </a:extLst>
          </p:cNvPr>
          <p:cNvCxnSpPr>
            <a:cxnSpLocks/>
            <a:stCxn id="19" idx="3"/>
            <a:endCxn id="7" idx="1"/>
          </p:cNvCxnSpPr>
          <p:nvPr/>
        </p:nvCxnSpPr>
        <p:spPr>
          <a:xfrm flipV="1">
            <a:off x="6352736" y="5013865"/>
            <a:ext cx="426133" cy="83910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616C21B-D1E4-F33B-DC18-2A14784FC323}"/>
              </a:ext>
            </a:extLst>
          </p:cNvPr>
          <p:cNvSpPr txBox="1"/>
          <p:nvPr/>
        </p:nvSpPr>
        <p:spPr>
          <a:xfrm>
            <a:off x="7178346" y="5986220"/>
            <a:ext cx="1303541" cy="369332"/>
          </a:xfrm>
          <a:prstGeom prst="rect">
            <a:avLst/>
          </a:prstGeom>
          <a:noFill/>
        </p:spPr>
        <p:txBody>
          <a:bodyPr wrap="square" rtlCol="0">
            <a:spAutoFit/>
          </a:bodyPr>
          <a:lstStyle/>
          <a:p>
            <a:pPr algn="ctr"/>
            <a:r>
              <a:rPr kumimoji="1" lang="en-US" altLang="ja-JP" sz="1800" b="1" dirty="0">
                <a:solidFill>
                  <a:schemeClr val="accent1">
                    <a:lumMod val="50000"/>
                  </a:schemeClr>
                </a:solidFill>
              </a:rPr>
              <a:t>LPIPS</a:t>
            </a:r>
            <a:endParaRPr kumimoji="1" lang="ja-JP" altLang="en-US" sz="1800" b="1" dirty="0">
              <a:solidFill>
                <a:schemeClr val="accent1">
                  <a:lumMod val="50000"/>
                </a:schemeClr>
              </a:solidFill>
            </a:endParaRPr>
          </a:p>
        </p:txBody>
      </p:sp>
      <p:sp>
        <p:nvSpPr>
          <p:cNvPr id="23" name="テキスト ボックス 22">
            <a:extLst>
              <a:ext uri="{FF2B5EF4-FFF2-40B4-BE49-F238E27FC236}">
                <a16:creationId xmlns:a16="http://schemas.microsoft.com/office/drawing/2014/main" id="{30B84DF0-B5CD-376D-3AA5-E32963273031}"/>
              </a:ext>
            </a:extLst>
          </p:cNvPr>
          <p:cNvSpPr txBox="1"/>
          <p:nvPr/>
        </p:nvSpPr>
        <p:spPr>
          <a:xfrm>
            <a:off x="8874302" y="5951596"/>
            <a:ext cx="1303541" cy="369332"/>
          </a:xfrm>
          <a:prstGeom prst="rect">
            <a:avLst/>
          </a:prstGeom>
          <a:noFill/>
        </p:spPr>
        <p:txBody>
          <a:bodyPr wrap="square" rtlCol="0">
            <a:spAutoFit/>
          </a:bodyPr>
          <a:lstStyle/>
          <a:p>
            <a:pPr algn="ctr"/>
            <a:r>
              <a:rPr kumimoji="1" lang="en-US" altLang="ja-JP" sz="1800" b="1" dirty="0">
                <a:solidFill>
                  <a:schemeClr val="accent1">
                    <a:lumMod val="50000"/>
                  </a:schemeClr>
                </a:solidFill>
              </a:rPr>
              <a:t>FSIM</a:t>
            </a:r>
            <a:endParaRPr kumimoji="1" lang="ja-JP" altLang="en-US" sz="1800" b="1" dirty="0">
              <a:solidFill>
                <a:schemeClr val="accent1">
                  <a:lumMod val="50000"/>
                </a:schemeClr>
              </a:solidFill>
            </a:endParaRPr>
          </a:p>
        </p:txBody>
      </p:sp>
      <p:sp>
        <p:nvSpPr>
          <p:cNvPr id="24" name="テキスト ボックス 23">
            <a:extLst>
              <a:ext uri="{FF2B5EF4-FFF2-40B4-BE49-F238E27FC236}">
                <a16:creationId xmlns:a16="http://schemas.microsoft.com/office/drawing/2014/main" id="{5ECC768D-7BA1-45CC-AB56-DE916AAED10B}"/>
              </a:ext>
            </a:extLst>
          </p:cNvPr>
          <p:cNvSpPr txBox="1"/>
          <p:nvPr/>
        </p:nvSpPr>
        <p:spPr>
          <a:xfrm>
            <a:off x="10390910" y="5986220"/>
            <a:ext cx="1303541" cy="369332"/>
          </a:xfrm>
          <a:prstGeom prst="rect">
            <a:avLst/>
          </a:prstGeom>
          <a:noFill/>
        </p:spPr>
        <p:txBody>
          <a:bodyPr wrap="square" rtlCol="0">
            <a:spAutoFit/>
          </a:bodyPr>
          <a:lstStyle/>
          <a:p>
            <a:pPr algn="ctr"/>
            <a:r>
              <a:rPr kumimoji="1" lang="ja-JP" altLang="en-US" sz="1800" b="1" dirty="0">
                <a:solidFill>
                  <a:schemeClr val="accent1">
                    <a:lumMod val="50000"/>
                  </a:schemeClr>
                </a:solidFill>
              </a:rPr>
              <a:t>解像度比</a:t>
            </a:r>
          </a:p>
        </p:txBody>
      </p:sp>
      <p:sp>
        <p:nvSpPr>
          <p:cNvPr id="12" name="テキスト ボックス 11">
            <a:extLst>
              <a:ext uri="{FF2B5EF4-FFF2-40B4-BE49-F238E27FC236}">
                <a16:creationId xmlns:a16="http://schemas.microsoft.com/office/drawing/2014/main" id="{552C4941-B4E5-2253-C9EB-62743E220862}"/>
              </a:ext>
            </a:extLst>
          </p:cNvPr>
          <p:cNvSpPr txBox="1"/>
          <p:nvPr/>
        </p:nvSpPr>
        <p:spPr>
          <a:xfrm>
            <a:off x="450022" y="6360616"/>
            <a:ext cx="7443826" cy="276999"/>
          </a:xfrm>
          <a:prstGeom prst="rect">
            <a:avLst/>
          </a:prstGeom>
          <a:noFill/>
        </p:spPr>
        <p:txBody>
          <a:bodyPr wrap="square">
            <a:spAutoFit/>
          </a:bodyPr>
          <a:lstStyle/>
          <a:p>
            <a:pPr marL="342900" indent="-342900">
              <a:buFont typeface="Tahoma" panose="020B0604030504040204" pitchFamily="34" charset="0"/>
              <a:buChar char="※"/>
            </a:pPr>
            <a:r>
              <a:rPr lang="ja-JP" altLang="en-US" sz="1200" dirty="0">
                <a:solidFill>
                  <a:schemeClr val="tx1">
                    <a:lumMod val="75000"/>
                    <a:lumOff val="25000"/>
                  </a:schemeClr>
                </a:solidFill>
              </a:rPr>
              <a:t>ITK: enabling reproducible research and open science (</a:t>
            </a:r>
            <a:r>
              <a:rPr lang="ja-JP" altLang="en-US" sz="1200" dirty="0">
                <a:solidFill>
                  <a:schemeClr val="tx1">
                    <a:lumMod val="75000"/>
                    <a:lumOff val="25000"/>
                  </a:schemeClr>
                </a:solidFill>
                <a:hlinkClick r:id="rId8"/>
              </a:rPr>
              <a:t>https://pubmed.ncbi.nlm.nih.gov/24600387/</a:t>
            </a:r>
            <a:r>
              <a:rPr lang="ja-JP" altLang="en-US" sz="1200" dirty="0">
                <a:solidFill>
                  <a:schemeClr val="tx1">
                    <a:lumMod val="75000"/>
                    <a:lumOff val="25000"/>
                  </a:schemeClr>
                </a:solidFill>
              </a:rPr>
              <a:t>)</a:t>
            </a:r>
          </a:p>
        </p:txBody>
      </p:sp>
    </p:spTree>
    <p:extLst>
      <p:ext uri="{BB962C8B-B14F-4D97-AF65-F5344CB8AC3E}">
        <p14:creationId xmlns:p14="http://schemas.microsoft.com/office/powerpoint/2010/main" val="349613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201A-BB9B-321B-F157-DC7DBC2C2218}"/>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8E7E74DD-B466-65D9-8768-2E9BEDB021E1}"/>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710B3EDC-0AD5-A7BE-0630-51B9C353EE3D}"/>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93F018AC-DF4D-3B87-D55C-E57BE39F2C5B}"/>
              </a:ext>
            </a:extLst>
          </p:cNvPr>
          <p:cNvSpPr>
            <a:spLocks noGrp="1"/>
          </p:cNvSpPr>
          <p:nvPr>
            <p:ph type="sldNum" sz="quarter" idx="12"/>
          </p:nvPr>
        </p:nvSpPr>
        <p:spPr/>
        <p:txBody>
          <a:bodyPr/>
          <a:lstStyle/>
          <a:p>
            <a:fld id="{58559E05-BCEC-45BC-9BA0-4ACA84666899}" type="slidenum">
              <a:rPr lang="ja-JP" altLang="en-US" smtClean="0"/>
              <a:pPr/>
              <a:t>16</a:t>
            </a:fld>
            <a:endParaRPr lang="ja-JP" altLang="en-US"/>
          </a:p>
        </p:txBody>
      </p:sp>
      <p:graphicFrame>
        <p:nvGraphicFramePr>
          <p:cNvPr id="11" name="Group 55">
            <a:extLst>
              <a:ext uri="{FF2B5EF4-FFF2-40B4-BE49-F238E27FC236}">
                <a16:creationId xmlns:a16="http://schemas.microsoft.com/office/drawing/2014/main" id="{2283FA91-CFAD-43EE-9886-53A4756244B9}"/>
              </a:ext>
            </a:extLst>
          </p:cNvPr>
          <p:cNvGraphicFramePr>
            <a:graphicFrameLocks noGrp="1"/>
          </p:cNvGraphicFramePr>
          <p:nvPr>
            <p:extLst>
              <p:ext uri="{D42A27DB-BD31-4B8C-83A1-F6EECF244321}">
                <p14:modId xmlns:p14="http://schemas.microsoft.com/office/powerpoint/2010/main" val="3573735833"/>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r>
                        <a:rPr lang="ja-JP" altLang="en-US" sz="2400" b="1" dirty="0">
                          <a:solidFill>
                            <a:srgbClr val="0071BC"/>
                          </a:solidFill>
                          <a:latin typeface="メイリオ"/>
                          <a:cs typeface="メイリオ" pitchFamily="50" charset="-128"/>
                        </a:rPr>
                        <a:t>：等方性ボリュームの再構成</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2D1A7541-2B0D-3016-5A96-396D618D010C}"/>
              </a:ext>
            </a:extLst>
          </p:cNvPr>
          <p:cNvSpPr txBox="1"/>
          <p:nvPr/>
        </p:nvSpPr>
        <p:spPr>
          <a:xfrm>
            <a:off x="450021" y="1698171"/>
            <a:ext cx="7855779" cy="1006429"/>
          </a:xfrm>
          <a:prstGeom prst="rect">
            <a:avLst/>
          </a:prstGeom>
          <a:noFill/>
        </p:spPr>
        <p:txBody>
          <a:bodyPr wrap="square">
            <a:spAutoFit/>
          </a:bodyPr>
          <a:lstStyle/>
          <a:p>
            <a:pPr defTabSz="914400">
              <a:lnSpc>
                <a:spcPct val="110000"/>
              </a:lnSpc>
            </a:pPr>
            <a:r>
              <a:rPr lang="en-US" altLang="ja-JP" sz="1800" kern="100" dirty="0">
                <a:solidFill>
                  <a:schemeClr val="tx1">
                    <a:lumMod val="75000"/>
                    <a:lumOff val="25000"/>
                  </a:schemeClr>
                </a:solidFill>
                <a:latin typeface="+mn-ea"/>
                <a:ea typeface="+mn-ea"/>
                <a:cs typeface="Times New Roman" panose="02020603050405020304" pitchFamily="18" charset="0"/>
              </a:rPr>
              <a:t>XY</a:t>
            </a:r>
            <a:r>
              <a:rPr lang="ja-JP" altLang="en-US" sz="1800" kern="100" dirty="0">
                <a:solidFill>
                  <a:schemeClr val="tx1">
                    <a:lumMod val="75000"/>
                    <a:lumOff val="25000"/>
                  </a:schemeClr>
                </a:solidFill>
                <a:latin typeface="+mn-ea"/>
                <a:ea typeface="+mn-ea"/>
                <a:cs typeface="Times New Roman" panose="02020603050405020304" pitchFamily="18" charset="0"/>
              </a:rPr>
              <a:t>ビュー画像での定性評価にて、再構成データが軸方向の連続性を維持しており、細胞小器官の超微細構造変化を正確に再現していることを確認した。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pic>
        <p:nvPicPr>
          <p:cNvPr id="29" name="図 28" descr="背景パターン&#10;&#10;自動的に生成された説明">
            <a:extLst>
              <a:ext uri="{FF2B5EF4-FFF2-40B4-BE49-F238E27FC236}">
                <a16:creationId xmlns:a16="http://schemas.microsoft.com/office/drawing/2014/main" id="{4B96783E-3129-0718-70AD-A8FBC0130167}"/>
              </a:ext>
            </a:extLst>
          </p:cNvPr>
          <p:cNvPicPr>
            <a:picLocks noChangeAspect="1"/>
          </p:cNvPicPr>
          <p:nvPr/>
        </p:nvPicPr>
        <p:blipFill>
          <a:blip r:embed="rId3"/>
          <a:stretch>
            <a:fillRect/>
          </a:stretch>
        </p:blipFill>
        <p:spPr>
          <a:xfrm>
            <a:off x="8705215" y="1221626"/>
            <a:ext cx="2401570" cy="5015865"/>
          </a:xfrm>
          <a:prstGeom prst="rect">
            <a:avLst/>
          </a:prstGeom>
          <a:ln>
            <a:solidFill>
              <a:srgbClr val="002060"/>
            </a:solidFill>
          </a:ln>
        </p:spPr>
      </p:pic>
      <p:sp>
        <p:nvSpPr>
          <p:cNvPr id="30" name="テキスト ボックス 29">
            <a:extLst>
              <a:ext uri="{FF2B5EF4-FFF2-40B4-BE49-F238E27FC236}">
                <a16:creationId xmlns:a16="http://schemas.microsoft.com/office/drawing/2014/main" id="{43795011-65A6-4EE9-1CD7-004D692596A6}"/>
              </a:ext>
            </a:extLst>
          </p:cNvPr>
          <p:cNvSpPr txBox="1"/>
          <p:nvPr/>
        </p:nvSpPr>
        <p:spPr>
          <a:xfrm>
            <a:off x="4862141" y="4533357"/>
            <a:ext cx="3386854" cy="954107"/>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a:t>
            </a:r>
            <a:r>
              <a:rPr kumimoji="1" lang="en-US" altLang="ja-JP" sz="1400" dirty="0">
                <a:solidFill>
                  <a:schemeClr val="accent5">
                    <a:lumMod val="50000"/>
                  </a:schemeClr>
                </a:solidFill>
                <a:latin typeface="+mn-ea"/>
              </a:rPr>
              <a:t>Index1</a:t>
            </a:r>
            <a:r>
              <a:rPr kumimoji="1" lang="ja-JP" altLang="en-US" sz="1400" dirty="0">
                <a:solidFill>
                  <a:schemeClr val="accent5">
                    <a:lumMod val="50000"/>
                  </a:schemeClr>
                </a:solidFill>
                <a:latin typeface="+mn-ea"/>
              </a:rPr>
              <a:t>と</a:t>
            </a:r>
            <a:r>
              <a:rPr kumimoji="1" lang="en-US" altLang="ja-JP" sz="1400" dirty="0">
                <a:solidFill>
                  <a:schemeClr val="accent5">
                    <a:lumMod val="50000"/>
                  </a:schemeClr>
                </a:solidFill>
                <a:latin typeface="+mn-ea"/>
              </a:rPr>
              <a:t>7(</a:t>
            </a:r>
            <a:r>
              <a:rPr kumimoji="1" lang="ja-JP" altLang="en-US" sz="1400" dirty="0">
                <a:solidFill>
                  <a:schemeClr val="accent5">
                    <a:lumMod val="50000"/>
                  </a:schemeClr>
                </a:solidFill>
                <a:latin typeface="+mn-ea"/>
              </a:rPr>
              <a:t>緑枠</a:t>
            </a:r>
            <a:r>
              <a:rPr kumimoji="1" lang="en-US" altLang="ja-JP" sz="1400" dirty="0">
                <a:solidFill>
                  <a:schemeClr val="accent5">
                    <a:lumMod val="50000"/>
                  </a:schemeClr>
                </a:solidFill>
                <a:latin typeface="+mn-ea"/>
              </a:rPr>
              <a:t>)</a:t>
            </a:r>
            <a:r>
              <a:rPr kumimoji="1" lang="ja-JP" altLang="en-US" sz="1400" dirty="0">
                <a:solidFill>
                  <a:schemeClr val="accent5">
                    <a:lumMod val="50000"/>
                  </a:schemeClr>
                </a:solidFill>
                <a:latin typeface="+mn-ea"/>
              </a:rPr>
              <a:t>が入力ペアで</a:t>
            </a:r>
            <a:br>
              <a:rPr kumimoji="1" lang="en-US" altLang="ja-JP" sz="1400" dirty="0">
                <a:solidFill>
                  <a:schemeClr val="accent5">
                    <a:lumMod val="50000"/>
                  </a:schemeClr>
                </a:solidFill>
                <a:latin typeface="+mn-ea"/>
              </a:rPr>
            </a:br>
            <a:r>
              <a:rPr kumimoji="1" lang="ja-JP" altLang="en-US" sz="1400" dirty="0">
                <a:solidFill>
                  <a:schemeClr val="accent5">
                    <a:lumMod val="50000"/>
                  </a:schemeClr>
                </a:solidFill>
                <a:latin typeface="+mn-ea"/>
              </a:rPr>
              <a:t>　　その間</a:t>
            </a:r>
            <a:r>
              <a:rPr kumimoji="1" lang="en-US" altLang="ja-JP" sz="1400" dirty="0">
                <a:solidFill>
                  <a:schemeClr val="accent5">
                    <a:lumMod val="50000"/>
                  </a:schemeClr>
                </a:solidFill>
                <a:latin typeface="+mn-ea"/>
              </a:rPr>
              <a:t>(</a:t>
            </a:r>
            <a:r>
              <a:rPr kumimoji="1" lang="ja-JP" altLang="en-US" sz="1400" dirty="0">
                <a:solidFill>
                  <a:schemeClr val="accent5">
                    <a:lumMod val="50000"/>
                  </a:schemeClr>
                </a:solidFill>
                <a:latin typeface="+mn-ea"/>
              </a:rPr>
              <a:t>黄色枠</a:t>
            </a:r>
            <a:r>
              <a:rPr kumimoji="1" lang="en-US" altLang="ja-JP" sz="1400" dirty="0">
                <a:solidFill>
                  <a:schemeClr val="accent5">
                    <a:lumMod val="50000"/>
                  </a:schemeClr>
                </a:solidFill>
                <a:latin typeface="+mn-ea"/>
              </a:rPr>
              <a:t>)</a:t>
            </a:r>
            <a:r>
              <a:rPr kumimoji="1" lang="ja-JP" altLang="en-US" sz="1400" dirty="0">
                <a:solidFill>
                  <a:schemeClr val="accent5">
                    <a:lumMod val="50000"/>
                  </a:schemeClr>
                </a:solidFill>
                <a:latin typeface="+mn-ea"/>
              </a:rPr>
              <a:t>が生成画像。</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右：左列の一部</a:t>
            </a:r>
            <a:r>
              <a:rPr kumimoji="1" lang="en-US" altLang="ja-JP" sz="1400" dirty="0">
                <a:solidFill>
                  <a:schemeClr val="accent5">
                    <a:lumMod val="50000"/>
                  </a:schemeClr>
                </a:solidFill>
                <a:latin typeface="+mn-ea"/>
              </a:rPr>
              <a:t>(</a:t>
            </a:r>
            <a:r>
              <a:rPr kumimoji="1" lang="ja-JP" altLang="en-US" sz="1400" dirty="0">
                <a:solidFill>
                  <a:schemeClr val="accent5">
                    <a:lumMod val="50000"/>
                  </a:schemeClr>
                </a:solidFill>
                <a:latin typeface="+mn-ea"/>
              </a:rPr>
              <a:t>青枠</a:t>
            </a:r>
            <a:r>
              <a:rPr kumimoji="1" lang="en-US" altLang="ja-JP" sz="1400" dirty="0">
                <a:solidFill>
                  <a:schemeClr val="accent5">
                    <a:lumMod val="50000"/>
                  </a:schemeClr>
                </a:solidFill>
                <a:latin typeface="+mn-ea"/>
              </a:rPr>
              <a:t>)</a:t>
            </a:r>
            <a:r>
              <a:rPr lang="ja-JP" altLang="en-US" sz="1400" dirty="0">
                <a:solidFill>
                  <a:schemeClr val="accent5">
                    <a:lumMod val="50000"/>
                  </a:schemeClr>
                </a:solidFill>
                <a:latin typeface="+mn-ea"/>
              </a:rPr>
              <a:t>を</a:t>
            </a:r>
            <a:r>
              <a:rPr kumimoji="1" lang="ja-JP" altLang="en-US" sz="1400" dirty="0">
                <a:solidFill>
                  <a:schemeClr val="accent5">
                    <a:lumMod val="50000"/>
                  </a:schemeClr>
                </a:solidFill>
                <a:latin typeface="+mn-ea"/>
              </a:rPr>
              <a:t>拡大した</a:t>
            </a:r>
            <a:br>
              <a:rPr kumimoji="1" lang="en-US" altLang="ja-JP" sz="1400" dirty="0">
                <a:solidFill>
                  <a:schemeClr val="accent5">
                    <a:lumMod val="50000"/>
                  </a:schemeClr>
                </a:solidFill>
                <a:latin typeface="+mn-ea"/>
              </a:rPr>
            </a:br>
            <a:r>
              <a:rPr kumimoji="1" lang="ja-JP" altLang="en-US" sz="1400" dirty="0">
                <a:solidFill>
                  <a:schemeClr val="accent5">
                    <a:lumMod val="50000"/>
                  </a:schemeClr>
                </a:solidFill>
                <a:latin typeface="+mn-ea"/>
              </a:rPr>
              <a:t>　　正解と</a:t>
            </a:r>
            <a:r>
              <a:rPr kumimoji="1" lang="en-US" altLang="ja-JP" sz="1400" dirty="0" err="1">
                <a:solidFill>
                  <a:schemeClr val="accent5">
                    <a:lumMod val="50000"/>
                  </a:schemeClr>
                </a:solidFill>
                <a:latin typeface="+mn-ea"/>
              </a:rPr>
              <a:t>vEMDiffuse</a:t>
            </a:r>
            <a:r>
              <a:rPr kumimoji="1" lang="ja-JP" altLang="en-US" sz="1400" dirty="0">
                <a:solidFill>
                  <a:schemeClr val="accent5">
                    <a:lumMod val="50000"/>
                  </a:schemeClr>
                </a:solidFill>
                <a:latin typeface="+mn-ea"/>
              </a:rPr>
              <a:t>が生成した画像。</a:t>
            </a:r>
          </a:p>
        </p:txBody>
      </p:sp>
      <p:cxnSp>
        <p:nvCxnSpPr>
          <p:cNvPr id="49" name="直線コネクタ 48">
            <a:extLst>
              <a:ext uri="{FF2B5EF4-FFF2-40B4-BE49-F238E27FC236}">
                <a16:creationId xmlns:a16="http://schemas.microsoft.com/office/drawing/2014/main" id="{F4E79AAE-331B-5751-FCA5-006191A61075}"/>
              </a:ext>
            </a:extLst>
          </p:cNvPr>
          <p:cNvCxnSpPr>
            <a:stCxn id="30" idx="3"/>
            <a:endCxn id="29" idx="1"/>
          </p:cNvCxnSpPr>
          <p:nvPr/>
        </p:nvCxnSpPr>
        <p:spPr>
          <a:xfrm flipV="1">
            <a:off x="8248995" y="3729559"/>
            <a:ext cx="456220" cy="128085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65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EDCB-FD64-A9C5-3B76-7C471A96F824}"/>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BFF92DE2-8C2E-0AE4-8333-F02C472C6558}"/>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1800" kern="100" dirty="0">
                <a:solidFill>
                  <a:schemeClr val="tx1">
                    <a:lumMod val="75000"/>
                    <a:lumOff val="25000"/>
                  </a:schemeClr>
                </a:solidFill>
                <a:latin typeface="+mn-ea"/>
                <a:ea typeface="+mn-ea"/>
                <a:cs typeface="Times New Roman" panose="02020603050405020304" pitchFamily="18" charset="0"/>
              </a:rPr>
              <a:t>YZ</a:t>
            </a:r>
            <a:r>
              <a:rPr lang="ja-JP" altLang="en-US" sz="1800" kern="100" dirty="0">
                <a:solidFill>
                  <a:schemeClr val="tx1">
                    <a:lumMod val="75000"/>
                    <a:lumOff val="25000"/>
                  </a:schemeClr>
                </a:solidFill>
                <a:latin typeface="+mn-ea"/>
                <a:ea typeface="+mn-ea"/>
                <a:cs typeface="Times New Roman" panose="02020603050405020304" pitchFamily="18" charset="0"/>
              </a:rPr>
              <a:t>ビュー画像での定性評価にて、</a:t>
            </a:r>
            <a:r>
              <a:rPr lang="en-US" altLang="ja-JP" sz="1800" kern="100" dirty="0">
                <a:solidFill>
                  <a:schemeClr val="tx1">
                    <a:lumMod val="75000"/>
                    <a:lumOff val="25000"/>
                  </a:schemeClr>
                </a:solidFill>
                <a:latin typeface="+mn-ea"/>
                <a:ea typeface="+mn-ea"/>
                <a:cs typeface="Times New Roman" panose="02020603050405020304" pitchFamily="18" charset="0"/>
              </a:rPr>
              <a:t>X</a:t>
            </a:r>
            <a:r>
              <a:rPr lang="ja-JP" altLang="en-US" sz="1800" kern="100" dirty="0">
                <a:solidFill>
                  <a:schemeClr val="tx1">
                    <a:lumMod val="75000"/>
                    <a:lumOff val="25000"/>
                  </a:schemeClr>
                </a:solidFill>
                <a:latin typeface="+mn-ea"/>
                <a:ea typeface="+mn-ea"/>
                <a:cs typeface="Times New Roman" panose="02020603050405020304" pitchFamily="18" charset="0"/>
              </a:rPr>
              <a:t>軸方向に沿った細胞小器官（ミトコンドリア、</a:t>
            </a:r>
            <a:r>
              <a:rPr lang="en-US" altLang="ja-JP" sz="1800" kern="100" dirty="0">
                <a:solidFill>
                  <a:schemeClr val="tx1">
                    <a:lumMod val="75000"/>
                    <a:lumOff val="25000"/>
                  </a:schemeClr>
                </a:solidFill>
                <a:latin typeface="+mn-ea"/>
                <a:ea typeface="+mn-ea"/>
                <a:cs typeface="Times New Roman" panose="02020603050405020304" pitchFamily="18" charset="0"/>
              </a:rPr>
              <a:t>ER</a:t>
            </a:r>
            <a:r>
              <a:rPr lang="ja-JP" altLang="en-US" sz="1800" kern="100" dirty="0">
                <a:solidFill>
                  <a:schemeClr val="tx1">
                    <a:lumMod val="75000"/>
                    <a:lumOff val="25000"/>
                  </a:schemeClr>
                </a:solidFill>
                <a:latin typeface="+mn-ea"/>
                <a:ea typeface="+mn-ea"/>
                <a:cs typeface="Times New Roman" panose="02020603050405020304" pitchFamily="18" charset="0"/>
              </a:rPr>
              <a:t>、ゴルジ体）の複雑な構造を正確に再構成していることを確認した。一方で、</a:t>
            </a:r>
            <a:r>
              <a:rPr lang="en-US" altLang="ja-JP" sz="1800" kern="100" dirty="0">
                <a:solidFill>
                  <a:schemeClr val="tx1">
                    <a:lumMod val="75000"/>
                    <a:lumOff val="25000"/>
                  </a:schemeClr>
                </a:solidFill>
                <a:latin typeface="+mn-ea"/>
                <a:ea typeface="+mn-ea"/>
                <a:cs typeface="Times New Roman" panose="02020603050405020304" pitchFamily="18" charset="0"/>
              </a:rPr>
              <a:t> ITK</a:t>
            </a:r>
            <a:r>
              <a:rPr lang="ja-JP" altLang="en-US" sz="1800" kern="100" dirty="0">
                <a:solidFill>
                  <a:schemeClr val="tx1">
                    <a:lumMod val="75000"/>
                    <a:lumOff val="25000"/>
                  </a:schemeClr>
                </a:solidFill>
                <a:latin typeface="+mn-ea"/>
                <a:ea typeface="+mn-ea"/>
                <a:cs typeface="Times New Roman" panose="02020603050405020304" pitchFamily="18" charset="0"/>
              </a:rPr>
              <a:t>立方体補間アルゴリズムでは異方性ボリュームが超微細構造の詳細な情報を失っている為、再構成を行っても復元されなかった。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2E196FF4-6B4E-3041-0BEB-2EB5B39602A3}"/>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1638AE6D-6F8D-7C56-7712-3FEDFBB7B8AB}"/>
              </a:ext>
            </a:extLst>
          </p:cNvPr>
          <p:cNvSpPr>
            <a:spLocks noGrp="1"/>
          </p:cNvSpPr>
          <p:nvPr>
            <p:ph type="sldNum" sz="quarter" idx="12"/>
          </p:nvPr>
        </p:nvSpPr>
        <p:spPr/>
        <p:txBody>
          <a:bodyPr/>
          <a:lstStyle/>
          <a:p>
            <a:fld id="{58559E05-BCEC-45BC-9BA0-4ACA84666899}" type="slidenum">
              <a:rPr lang="ja-JP" altLang="en-US" smtClean="0"/>
              <a:pPr/>
              <a:t>17</a:t>
            </a:fld>
            <a:endParaRPr lang="ja-JP" altLang="en-US"/>
          </a:p>
        </p:txBody>
      </p:sp>
      <p:graphicFrame>
        <p:nvGraphicFramePr>
          <p:cNvPr id="11" name="Group 55">
            <a:extLst>
              <a:ext uri="{FF2B5EF4-FFF2-40B4-BE49-F238E27FC236}">
                <a16:creationId xmlns:a16="http://schemas.microsoft.com/office/drawing/2014/main" id="{57BDAA04-0BB3-FBC6-8784-6411AC4D9BBA}"/>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r>
                        <a:rPr lang="ja-JP" altLang="en-US" sz="2400" b="1" dirty="0">
                          <a:solidFill>
                            <a:srgbClr val="0071BC"/>
                          </a:solidFill>
                          <a:latin typeface="メイリオ"/>
                          <a:cs typeface="メイリオ" pitchFamily="50" charset="-128"/>
                        </a:rPr>
                        <a:t>：等方性ボリュームの再構成</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0" name="テキスト ボックス 29">
            <a:extLst>
              <a:ext uri="{FF2B5EF4-FFF2-40B4-BE49-F238E27FC236}">
                <a16:creationId xmlns:a16="http://schemas.microsoft.com/office/drawing/2014/main" id="{BFB39409-782D-242B-030E-0EE620D3E20D}"/>
              </a:ext>
            </a:extLst>
          </p:cNvPr>
          <p:cNvSpPr txBox="1"/>
          <p:nvPr/>
        </p:nvSpPr>
        <p:spPr>
          <a:xfrm>
            <a:off x="8033965" y="3255802"/>
            <a:ext cx="3386854" cy="2893100"/>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左：マウス腎臓の</a:t>
            </a:r>
            <a:r>
              <a:rPr kumimoji="1" lang="en-US" altLang="ja-JP" sz="1400" dirty="0">
                <a:solidFill>
                  <a:schemeClr val="accent5">
                    <a:lumMod val="50000"/>
                  </a:schemeClr>
                </a:solidFill>
                <a:latin typeface="+mn-ea"/>
              </a:rPr>
              <a:t>YZ</a:t>
            </a:r>
            <a:r>
              <a:rPr kumimoji="1" lang="ja-JP" altLang="en-US" sz="1400" dirty="0">
                <a:solidFill>
                  <a:schemeClr val="accent5">
                    <a:lumMod val="50000"/>
                  </a:schemeClr>
                </a:solidFill>
                <a:latin typeface="+mn-ea"/>
              </a:rPr>
              <a:t>ビュー画像</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右：マウス肝臓の</a:t>
            </a:r>
            <a:r>
              <a:rPr kumimoji="1" lang="en-US" altLang="ja-JP" sz="1400" dirty="0">
                <a:solidFill>
                  <a:schemeClr val="accent5">
                    <a:lumMod val="50000"/>
                  </a:schemeClr>
                </a:solidFill>
                <a:latin typeface="+mn-ea"/>
              </a:rPr>
              <a:t>YZ</a:t>
            </a:r>
            <a:r>
              <a:rPr kumimoji="1" lang="ja-JP" altLang="en-US" sz="1400" dirty="0">
                <a:solidFill>
                  <a:schemeClr val="accent5">
                    <a:lumMod val="50000"/>
                  </a:schemeClr>
                </a:solidFill>
                <a:latin typeface="+mn-ea"/>
              </a:rPr>
              <a:t>ビュー画像</a:t>
            </a:r>
            <a:endParaRPr kumimoji="1" lang="en-US" altLang="ja-JP" sz="1400" dirty="0">
              <a:solidFill>
                <a:schemeClr val="accent5">
                  <a:lumMod val="50000"/>
                </a:schemeClr>
              </a:solidFill>
              <a:latin typeface="+mn-ea"/>
            </a:endParaRPr>
          </a:p>
          <a:p>
            <a:endParaRPr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左上から順に、以下の画像</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a:t>
            </a:r>
            <a:r>
              <a:rPr kumimoji="1" lang="ja-JP" altLang="en-US" sz="1400" dirty="0">
                <a:solidFill>
                  <a:schemeClr val="accent5">
                    <a:lumMod val="50000"/>
                  </a:schemeClr>
                </a:solidFill>
                <a:latin typeface="+mn-ea"/>
              </a:rPr>
              <a:t>異方性ボリューム</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en-US" altLang="ja-JP" sz="1400" dirty="0">
                <a:solidFill>
                  <a:schemeClr val="accent5">
                    <a:lumMod val="50000"/>
                  </a:schemeClr>
                </a:solidFill>
                <a:latin typeface="+mn-ea"/>
              </a:rPr>
              <a:t>ITK</a:t>
            </a:r>
            <a:r>
              <a:rPr kumimoji="1" lang="ja-JP" altLang="en-US" sz="1400" dirty="0">
                <a:solidFill>
                  <a:schemeClr val="accent5">
                    <a:lumMod val="50000"/>
                  </a:schemeClr>
                </a:solidFill>
                <a:latin typeface="+mn-ea"/>
              </a:rPr>
              <a:t>立方体補間</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lang="en-US" altLang="ja-JP" sz="1400" dirty="0" err="1">
                <a:solidFill>
                  <a:schemeClr val="accent5">
                    <a:lumMod val="50000"/>
                  </a:schemeClr>
                </a:solidFill>
                <a:latin typeface="+mn-ea"/>
              </a:rPr>
              <a:t>vEMDiffuse-i</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a:t>
            </a:r>
            <a:r>
              <a:rPr kumimoji="1" lang="ja-JP" altLang="en-US" sz="1400" dirty="0">
                <a:solidFill>
                  <a:schemeClr val="accent5">
                    <a:lumMod val="50000"/>
                  </a:schemeClr>
                </a:solidFill>
                <a:latin typeface="+mn-ea"/>
              </a:rPr>
              <a:t>正解</a:t>
            </a:r>
            <a:r>
              <a:rPr kumimoji="1" lang="en-US" altLang="ja-JP" sz="1400" dirty="0">
                <a:solidFill>
                  <a:schemeClr val="accent5">
                    <a:lumMod val="50000"/>
                  </a:schemeClr>
                </a:solidFill>
                <a:latin typeface="+mn-ea"/>
              </a:rPr>
              <a:t>(GT)</a:t>
            </a:r>
            <a:endParaRPr lang="en-US" altLang="ja-JP" sz="1400" dirty="0">
              <a:solidFill>
                <a:schemeClr val="accent5">
                  <a:lumMod val="50000"/>
                </a:schemeClr>
              </a:solidFill>
              <a:latin typeface="+mn-ea"/>
            </a:endParaRPr>
          </a:p>
          <a:p>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画像下部は、上部の白枠の一部領域を拡大した画像。</a:t>
            </a:r>
            <a:r>
              <a:rPr lang="en-US" altLang="ja-JP" sz="1400" dirty="0" err="1">
                <a:solidFill>
                  <a:schemeClr val="accent5">
                    <a:lumMod val="50000"/>
                  </a:schemeClr>
                </a:solidFill>
                <a:latin typeface="+mn-ea"/>
              </a:rPr>
              <a:t>vEMDiffuse-i</a:t>
            </a:r>
            <a:r>
              <a:rPr lang="ja-JP" altLang="en-US" sz="1400" dirty="0">
                <a:solidFill>
                  <a:schemeClr val="accent5">
                    <a:lumMod val="50000"/>
                  </a:schemeClr>
                </a:solidFill>
                <a:latin typeface="+mn-ea"/>
              </a:rPr>
              <a:t>が正解と同等の品質の画像を生成していることが確認出来る。</a:t>
            </a:r>
            <a:endParaRPr kumimoji="1" lang="en-US" altLang="ja-JP" sz="1400" dirty="0">
              <a:solidFill>
                <a:schemeClr val="accent5">
                  <a:lumMod val="50000"/>
                </a:schemeClr>
              </a:solidFill>
              <a:latin typeface="+mn-ea"/>
            </a:endParaRPr>
          </a:p>
        </p:txBody>
      </p:sp>
      <p:pic>
        <p:nvPicPr>
          <p:cNvPr id="31" name="図 30">
            <a:extLst>
              <a:ext uri="{FF2B5EF4-FFF2-40B4-BE49-F238E27FC236}">
                <a16:creationId xmlns:a16="http://schemas.microsoft.com/office/drawing/2014/main" id="{87663684-38F4-F10E-5FD9-A503F9CEF163}"/>
              </a:ext>
            </a:extLst>
          </p:cNvPr>
          <p:cNvPicPr>
            <a:picLocks noChangeAspect="1"/>
          </p:cNvPicPr>
          <p:nvPr/>
        </p:nvPicPr>
        <p:blipFill>
          <a:blip r:embed="rId3"/>
          <a:stretch>
            <a:fillRect/>
          </a:stretch>
        </p:blipFill>
        <p:spPr>
          <a:xfrm>
            <a:off x="2723613" y="2844977"/>
            <a:ext cx="2346960" cy="3742055"/>
          </a:xfrm>
          <a:prstGeom prst="rect">
            <a:avLst/>
          </a:prstGeom>
          <a:ln>
            <a:solidFill>
              <a:srgbClr val="002060"/>
            </a:solidFill>
          </a:ln>
        </p:spPr>
      </p:pic>
      <p:pic>
        <p:nvPicPr>
          <p:cNvPr id="32" name="図 31" descr="マップ が含まれている画像&#10;&#10;自動的に生成された説明">
            <a:extLst>
              <a:ext uri="{FF2B5EF4-FFF2-40B4-BE49-F238E27FC236}">
                <a16:creationId xmlns:a16="http://schemas.microsoft.com/office/drawing/2014/main" id="{8ACF8845-6BEC-0B60-B139-BC1DCA7C6EA8}"/>
              </a:ext>
            </a:extLst>
          </p:cNvPr>
          <p:cNvPicPr>
            <a:picLocks noChangeAspect="1"/>
          </p:cNvPicPr>
          <p:nvPr/>
        </p:nvPicPr>
        <p:blipFill>
          <a:blip r:embed="rId4"/>
          <a:stretch>
            <a:fillRect/>
          </a:stretch>
        </p:blipFill>
        <p:spPr>
          <a:xfrm>
            <a:off x="5257210" y="2844977"/>
            <a:ext cx="2384425" cy="3714750"/>
          </a:xfrm>
          <a:prstGeom prst="rect">
            <a:avLst/>
          </a:prstGeom>
          <a:ln>
            <a:solidFill>
              <a:srgbClr val="002060"/>
            </a:solidFill>
          </a:ln>
        </p:spPr>
      </p:pic>
    </p:spTree>
    <p:extLst>
      <p:ext uri="{BB962C8B-B14F-4D97-AF65-F5344CB8AC3E}">
        <p14:creationId xmlns:p14="http://schemas.microsoft.com/office/powerpoint/2010/main" val="280669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2504-9648-CA41-CDF3-C18F0C5C6947}"/>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4CF89AF3-AB21-CF51-EE6D-FD43DCCC1747}"/>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r>
              <a:rPr lang="ja-JP" altLang="en-US" sz="1800" kern="100" dirty="0">
                <a:solidFill>
                  <a:schemeClr val="tx1">
                    <a:lumMod val="75000"/>
                    <a:lumOff val="25000"/>
                  </a:schemeClr>
                </a:solidFill>
                <a:latin typeface="+mn-ea"/>
                <a:ea typeface="+mn-ea"/>
                <a:cs typeface="Times New Roman" panose="02020603050405020304" pitchFamily="18" charset="0"/>
              </a:rPr>
              <a:t>で生成した画像に対して、</a:t>
            </a: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ja-JP" altLang="en-US" sz="1800" kern="100" dirty="0">
                <a:solidFill>
                  <a:schemeClr val="tx1">
                    <a:lumMod val="75000"/>
                    <a:lumOff val="25000"/>
                  </a:schemeClr>
                </a:solidFill>
                <a:latin typeface="+mn-ea"/>
                <a:ea typeface="+mn-ea"/>
                <a:cs typeface="Times New Roman" panose="02020603050405020304" pitchFamily="18" charset="0"/>
              </a:rPr>
              <a:t>マウス肝臓データセットを用いて学習したセグメンテーションモデルでマスク画像を出力し、アノテーションデータとの</a:t>
            </a:r>
            <a:r>
              <a:rPr lang="en-US" altLang="ja-JP" sz="1800" kern="100" dirty="0" err="1">
                <a:solidFill>
                  <a:schemeClr val="tx1">
                    <a:lumMod val="75000"/>
                    <a:lumOff val="25000"/>
                  </a:schemeClr>
                </a:solidFill>
                <a:latin typeface="+mn-ea"/>
                <a:ea typeface="+mn-ea"/>
                <a:cs typeface="Times New Roman" panose="02020603050405020304" pitchFamily="18" charset="0"/>
              </a:rPr>
              <a:t>IoU</a:t>
            </a:r>
            <a:r>
              <a:rPr lang="ja-JP" altLang="en-US" sz="1800" kern="100" dirty="0">
                <a:solidFill>
                  <a:schemeClr val="tx1">
                    <a:lumMod val="75000"/>
                    <a:lumOff val="25000"/>
                  </a:schemeClr>
                </a:solidFill>
                <a:latin typeface="+mn-ea"/>
                <a:ea typeface="+mn-ea"/>
                <a:cs typeface="Times New Roman" panose="02020603050405020304" pitchFamily="18" charset="0"/>
              </a:rPr>
              <a:t>を評価した。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その結果、ミトコンドリア、小胞体</a:t>
            </a:r>
            <a:r>
              <a:rPr lang="en-US" altLang="ja-JP" sz="1800" kern="100" dirty="0">
                <a:solidFill>
                  <a:schemeClr val="tx1">
                    <a:lumMod val="75000"/>
                    <a:lumOff val="25000"/>
                  </a:schemeClr>
                </a:solidFill>
                <a:latin typeface="+mn-ea"/>
                <a:ea typeface="+mn-ea"/>
                <a:cs typeface="Times New Roman" panose="02020603050405020304" pitchFamily="18" charset="0"/>
              </a:rPr>
              <a:t>(ER)</a:t>
            </a:r>
            <a:r>
              <a:rPr lang="ja-JP" altLang="en-US" sz="1800" kern="100" dirty="0">
                <a:solidFill>
                  <a:schemeClr val="tx1">
                    <a:lumMod val="75000"/>
                    <a:lumOff val="25000"/>
                  </a:schemeClr>
                </a:solidFill>
                <a:latin typeface="+mn-ea"/>
                <a:ea typeface="+mn-ea"/>
                <a:cs typeface="Times New Roman" panose="02020603050405020304" pitchFamily="18" charset="0"/>
              </a:rPr>
              <a:t>ともに</a:t>
            </a:r>
            <a:r>
              <a:rPr lang="en-US" altLang="ja-JP" sz="1800" kern="100" dirty="0" err="1">
                <a:solidFill>
                  <a:schemeClr val="tx1">
                    <a:lumMod val="75000"/>
                    <a:lumOff val="25000"/>
                  </a:schemeClr>
                </a:solidFill>
                <a:latin typeface="+mn-ea"/>
                <a:ea typeface="+mn-ea"/>
                <a:cs typeface="Times New Roman" panose="02020603050405020304" pitchFamily="18" charset="0"/>
              </a:rPr>
              <a:t>IoU</a:t>
            </a:r>
            <a:r>
              <a:rPr lang="ja-JP" altLang="en-US" sz="1800" kern="100" dirty="0">
                <a:solidFill>
                  <a:schemeClr val="tx1">
                    <a:lumMod val="75000"/>
                    <a:lumOff val="25000"/>
                  </a:schemeClr>
                </a:solidFill>
                <a:latin typeface="+mn-ea"/>
                <a:ea typeface="+mn-ea"/>
                <a:cs typeface="Times New Roman" panose="02020603050405020304" pitchFamily="18" charset="0"/>
              </a:rPr>
              <a:t>が非常に高い結果となり、生成した</a:t>
            </a:r>
            <a:r>
              <a:rPr lang="ja-JP" altLang="ja-JP" sz="1800" dirty="0">
                <a:solidFill>
                  <a:schemeClr val="tx1">
                    <a:lumMod val="75000"/>
                    <a:lumOff val="25000"/>
                  </a:schemeClr>
                </a:solidFill>
                <a:effectLst/>
                <a:latin typeface="+mn-ea"/>
                <a:ea typeface="+mn-ea"/>
                <a:cs typeface="Times New Roman" panose="02020603050405020304" pitchFamily="18" charset="0"/>
              </a:rPr>
              <a:t>細胞小器官</a:t>
            </a:r>
            <a:r>
              <a:rPr lang="ja-JP" altLang="en-US" sz="1800" dirty="0">
                <a:solidFill>
                  <a:schemeClr val="tx1">
                    <a:lumMod val="75000"/>
                    <a:lumOff val="25000"/>
                  </a:schemeClr>
                </a:solidFill>
                <a:effectLst/>
                <a:latin typeface="+mn-ea"/>
                <a:ea typeface="+mn-ea"/>
                <a:cs typeface="Times New Roman" panose="02020603050405020304" pitchFamily="18" charset="0"/>
              </a:rPr>
              <a:t>の画像は、形状と位置が正確であることが示された。</a:t>
            </a:r>
            <a:endParaRPr lang="ja-JP" altLang="en-US"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AA6042B5-AFDF-C948-4756-8FBCCA7DAE58}"/>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2A5F6599-FDC5-9DED-0349-CBC25ABD5A0C}"/>
              </a:ext>
            </a:extLst>
          </p:cNvPr>
          <p:cNvSpPr>
            <a:spLocks noGrp="1"/>
          </p:cNvSpPr>
          <p:nvPr>
            <p:ph type="sldNum" sz="quarter" idx="12"/>
          </p:nvPr>
        </p:nvSpPr>
        <p:spPr/>
        <p:txBody>
          <a:bodyPr/>
          <a:lstStyle/>
          <a:p>
            <a:fld id="{58559E05-BCEC-45BC-9BA0-4ACA84666899}" type="slidenum">
              <a:rPr lang="ja-JP" altLang="en-US" smtClean="0"/>
              <a:pPr/>
              <a:t>18</a:t>
            </a:fld>
            <a:endParaRPr lang="ja-JP" altLang="en-US"/>
          </a:p>
        </p:txBody>
      </p:sp>
      <p:graphicFrame>
        <p:nvGraphicFramePr>
          <p:cNvPr id="11" name="Group 55">
            <a:extLst>
              <a:ext uri="{FF2B5EF4-FFF2-40B4-BE49-F238E27FC236}">
                <a16:creationId xmlns:a16="http://schemas.microsoft.com/office/drawing/2014/main" id="{321119AE-2E5F-B3C0-B2B6-77953264669B}"/>
              </a:ext>
            </a:extLst>
          </p:cNvPr>
          <p:cNvGraphicFramePr>
            <a:graphicFrameLocks noGrp="1"/>
          </p:cNvGraphicFramePr>
          <p:nvPr>
            <p:extLst>
              <p:ext uri="{D42A27DB-BD31-4B8C-83A1-F6EECF244321}">
                <p14:modId xmlns:p14="http://schemas.microsoft.com/office/powerpoint/2010/main" val="265491060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r>
                        <a:rPr lang="ja-JP" altLang="en-US" sz="2400" b="1" dirty="0">
                          <a:solidFill>
                            <a:srgbClr val="0071BC"/>
                          </a:solidFill>
                          <a:latin typeface="メイリオ"/>
                          <a:cs typeface="メイリオ" pitchFamily="50" charset="-128"/>
                        </a:rPr>
                        <a:t>：生成データのセグメンテーション</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3" name="図 2">
            <a:extLst>
              <a:ext uri="{FF2B5EF4-FFF2-40B4-BE49-F238E27FC236}">
                <a16:creationId xmlns:a16="http://schemas.microsoft.com/office/drawing/2014/main" id="{5918EA07-30D6-62AB-4488-3287784D5A91}"/>
              </a:ext>
            </a:extLst>
          </p:cNvPr>
          <p:cNvPicPr>
            <a:picLocks noChangeAspect="1"/>
          </p:cNvPicPr>
          <p:nvPr/>
        </p:nvPicPr>
        <p:blipFill>
          <a:blip r:embed="rId3"/>
          <a:stretch>
            <a:fillRect/>
          </a:stretch>
        </p:blipFill>
        <p:spPr>
          <a:xfrm>
            <a:off x="664038" y="3255802"/>
            <a:ext cx="2155362" cy="3070845"/>
          </a:xfrm>
          <a:prstGeom prst="rect">
            <a:avLst/>
          </a:prstGeom>
          <a:ln>
            <a:solidFill>
              <a:srgbClr val="002060"/>
            </a:solidFill>
          </a:ln>
        </p:spPr>
      </p:pic>
      <p:pic>
        <p:nvPicPr>
          <p:cNvPr id="6" name="図 5">
            <a:extLst>
              <a:ext uri="{FF2B5EF4-FFF2-40B4-BE49-F238E27FC236}">
                <a16:creationId xmlns:a16="http://schemas.microsoft.com/office/drawing/2014/main" id="{C80A52AC-7CEB-0EB5-03B1-C810CFE3CBEB}"/>
              </a:ext>
            </a:extLst>
          </p:cNvPr>
          <p:cNvPicPr>
            <a:picLocks noChangeAspect="1"/>
          </p:cNvPicPr>
          <p:nvPr/>
        </p:nvPicPr>
        <p:blipFill>
          <a:blip r:embed="rId4"/>
          <a:stretch>
            <a:fillRect/>
          </a:stretch>
        </p:blipFill>
        <p:spPr>
          <a:xfrm>
            <a:off x="3153169" y="3590211"/>
            <a:ext cx="5421551" cy="2576198"/>
          </a:xfrm>
          <a:prstGeom prst="rect">
            <a:avLst/>
          </a:prstGeom>
          <a:ln>
            <a:solidFill>
              <a:srgbClr val="002060"/>
            </a:solidFill>
          </a:ln>
        </p:spPr>
      </p:pic>
      <p:sp>
        <p:nvSpPr>
          <p:cNvPr id="7" name="テキスト ボックス 6">
            <a:extLst>
              <a:ext uri="{FF2B5EF4-FFF2-40B4-BE49-F238E27FC236}">
                <a16:creationId xmlns:a16="http://schemas.microsoft.com/office/drawing/2014/main" id="{08726F4B-F8E5-B1E5-C8FB-7FD7AB702448}"/>
              </a:ext>
            </a:extLst>
          </p:cNvPr>
          <p:cNvSpPr txBox="1"/>
          <p:nvPr/>
        </p:nvSpPr>
        <p:spPr>
          <a:xfrm>
            <a:off x="8811027" y="3667839"/>
            <a:ext cx="2765815" cy="2246769"/>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a:t>
            </a:r>
            <a:r>
              <a:rPr kumimoji="1" lang="en-US" altLang="ja-JP" sz="1400" dirty="0" err="1">
                <a:solidFill>
                  <a:schemeClr val="accent5">
                    <a:lumMod val="50000"/>
                  </a:schemeClr>
                </a:solidFill>
                <a:latin typeface="+mn-ea"/>
              </a:rPr>
              <a:t>vEMDiffuse-i</a:t>
            </a:r>
            <a:r>
              <a:rPr kumimoji="1" lang="ja-JP" altLang="en-US" sz="1400" dirty="0">
                <a:solidFill>
                  <a:schemeClr val="accent5">
                    <a:lumMod val="50000"/>
                  </a:schemeClr>
                </a:solidFill>
                <a:latin typeface="+mn-ea"/>
              </a:rPr>
              <a:t>が生成した</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画像に対してセグメンテー</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ションした結果を</a:t>
            </a:r>
            <a:r>
              <a:rPr kumimoji="1" lang="en-US" altLang="ja-JP" sz="1400" dirty="0">
                <a:solidFill>
                  <a:schemeClr val="accent5">
                    <a:lumMod val="50000"/>
                  </a:schemeClr>
                </a:solidFill>
                <a:latin typeface="+mn-ea"/>
              </a:rPr>
              <a:t>3D</a:t>
            </a:r>
            <a:r>
              <a:rPr kumimoji="1" lang="ja-JP" altLang="en-US" sz="1400" dirty="0">
                <a:solidFill>
                  <a:schemeClr val="accent5">
                    <a:lumMod val="50000"/>
                  </a:schemeClr>
                </a:solidFill>
                <a:latin typeface="+mn-ea"/>
              </a:rPr>
              <a:t>ビュー</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で表示したもの</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a:t>
            </a:r>
            <a:r>
              <a:rPr kumimoji="1" lang="en-US" altLang="ja-JP" sz="1400" dirty="0">
                <a:solidFill>
                  <a:schemeClr val="accent5">
                    <a:lumMod val="50000"/>
                  </a:schemeClr>
                </a:solidFill>
                <a:latin typeface="+mn-ea"/>
              </a:rPr>
              <a:t>3D</a:t>
            </a:r>
            <a:r>
              <a:rPr kumimoji="1" lang="ja-JP" altLang="en-US" sz="1400" dirty="0">
                <a:solidFill>
                  <a:schemeClr val="accent5">
                    <a:lumMod val="50000"/>
                  </a:schemeClr>
                </a:solidFill>
                <a:latin typeface="+mn-ea"/>
              </a:rPr>
              <a:t>ビューの一部を拡大した</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もの</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上から順に、以下の画像</a:t>
            </a:r>
            <a:endParaRPr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　　・異方性ボリューム</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lang="en-US" altLang="ja-JP" sz="1400" dirty="0" err="1">
                <a:solidFill>
                  <a:schemeClr val="accent5">
                    <a:lumMod val="50000"/>
                  </a:schemeClr>
                </a:solidFill>
                <a:latin typeface="+mn-ea"/>
              </a:rPr>
              <a:t>vEMDiffuse</a:t>
            </a:r>
            <a:r>
              <a:rPr lang="en-US" altLang="ja-JP" sz="1400" dirty="0">
                <a:solidFill>
                  <a:schemeClr val="accent5">
                    <a:lumMod val="50000"/>
                  </a:schemeClr>
                </a:solidFill>
                <a:latin typeface="+mn-ea"/>
              </a:rPr>
              <a:t>-I</a:t>
            </a:r>
          </a:p>
          <a:p>
            <a:r>
              <a:rPr kumimoji="1" lang="ja-JP" altLang="en-US" sz="1400" dirty="0">
                <a:solidFill>
                  <a:schemeClr val="accent5">
                    <a:lumMod val="50000"/>
                  </a:schemeClr>
                </a:solidFill>
                <a:latin typeface="+mn-ea"/>
              </a:rPr>
              <a:t>　　・正解</a:t>
            </a:r>
            <a:r>
              <a:rPr kumimoji="1" lang="en-US" altLang="ja-JP" sz="1400" dirty="0">
                <a:solidFill>
                  <a:schemeClr val="accent5">
                    <a:lumMod val="50000"/>
                  </a:schemeClr>
                </a:solidFill>
                <a:latin typeface="+mn-ea"/>
              </a:rPr>
              <a:t>(GT)</a:t>
            </a:r>
          </a:p>
        </p:txBody>
      </p:sp>
    </p:spTree>
    <p:extLst>
      <p:ext uri="{BB962C8B-B14F-4D97-AF65-F5344CB8AC3E}">
        <p14:creationId xmlns:p14="http://schemas.microsoft.com/office/powerpoint/2010/main" val="94744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5A57-EFD6-9494-E178-F7FF261A8046}"/>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FAE23275-AF05-2301-CD5C-5B9E0EFDC61B}"/>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4A2094ED-7DDF-0C6F-7C8E-8638C3366096}"/>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7AF1C8BD-7B19-5265-6426-224850F05FB9}"/>
              </a:ext>
            </a:extLst>
          </p:cNvPr>
          <p:cNvSpPr>
            <a:spLocks noGrp="1"/>
          </p:cNvSpPr>
          <p:nvPr>
            <p:ph type="sldNum" sz="quarter" idx="12"/>
          </p:nvPr>
        </p:nvSpPr>
        <p:spPr/>
        <p:txBody>
          <a:bodyPr/>
          <a:lstStyle/>
          <a:p>
            <a:fld id="{58559E05-BCEC-45BC-9BA0-4ACA84666899}" type="slidenum">
              <a:rPr lang="ja-JP" altLang="en-US" smtClean="0"/>
              <a:pPr/>
              <a:t>19</a:t>
            </a:fld>
            <a:endParaRPr lang="ja-JP" altLang="en-US"/>
          </a:p>
        </p:txBody>
      </p:sp>
      <p:graphicFrame>
        <p:nvGraphicFramePr>
          <p:cNvPr id="11" name="Group 55">
            <a:extLst>
              <a:ext uri="{FF2B5EF4-FFF2-40B4-BE49-F238E27FC236}">
                <a16:creationId xmlns:a16="http://schemas.microsoft.com/office/drawing/2014/main" id="{B04F1603-86B6-F992-827C-BB16A635F61E}"/>
              </a:ext>
            </a:extLst>
          </p:cNvPr>
          <p:cNvGraphicFramePr>
            <a:graphicFrameLocks noGrp="1"/>
          </p:cNvGraphicFramePr>
          <p:nvPr>
            <p:extLst>
              <p:ext uri="{D42A27DB-BD31-4B8C-83A1-F6EECF244321}">
                <p14:modId xmlns:p14="http://schemas.microsoft.com/office/powerpoint/2010/main" val="193011793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r>
                        <a:rPr lang="ja-JP" altLang="en-US" sz="2400" b="1" dirty="0">
                          <a:solidFill>
                            <a:srgbClr val="0071BC"/>
                          </a:solidFill>
                          <a:latin typeface="メイリオ"/>
                          <a:cs typeface="メイリオ" pitchFamily="50" charset="-128"/>
                        </a:rPr>
                        <a:t>：等方性ボリュームの再構成</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5" name="図 4">
            <a:extLst>
              <a:ext uri="{FF2B5EF4-FFF2-40B4-BE49-F238E27FC236}">
                <a16:creationId xmlns:a16="http://schemas.microsoft.com/office/drawing/2014/main" id="{CD0FFAEF-592F-D1C7-0E98-A8FD0A5D0F1C}"/>
              </a:ext>
            </a:extLst>
          </p:cNvPr>
          <p:cNvPicPr>
            <a:picLocks noChangeAspect="1"/>
          </p:cNvPicPr>
          <p:nvPr/>
        </p:nvPicPr>
        <p:blipFill>
          <a:blip r:embed="rId3"/>
          <a:stretch>
            <a:fillRect/>
          </a:stretch>
        </p:blipFill>
        <p:spPr>
          <a:xfrm>
            <a:off x="493531" y="4230332"/>
            <a:ext cx="4256314" cy="2156189"/>
          </a:xfrm>
          <a:prstGeom prst="rect">
            <a:avLst/>
          </a:prstGeom>
        </p:spPr>
      </p:pic>
      <p:pic>
        <p:nvPicPr>
          <p:cNvPr id="8" name="図 7" descr="背景パターン が含まれている画像&#10;&#10;自動的に生成された説明">
            <a:extLst>
              <a:ext uri="{FF2B5EF4-FFF2-40B4-BE49-F238E27FC236}">
                <a16:creationId xmlns:a16="http://schemas.microsoft.com/office/drawing/2014/main" id="{2B6CAAE6-D14D-D81E-3770-157736B6325F}"/>
              </a:ext>
            </a:extLst>
          </p:cNvPr>
          <p:cNvPicPr>
            <a:picLocks noChangeAspect="1"/>
          </p:cNvPicPr>
          <p:nvPr/>
        </p:nvPicPr>
        <p:blipFill>
          <a:blip r:embed="rId4"/>
          <a:stretch>
            <a:fillRect/>
          </a:stretch>
        </p:blipFill>
        <p:spPr>
          <a:xfrm>
            <a:off x="7993108" y="1059001"/>
            <a:ext cx="3705361" cy="5207733"/>
          </a:xfrm>
          <a:prstGeom prst="rect">
            <a:avLst/>
          </a:prstGeom>
          <a:ln>
            <a:solidFill>
              <a:srgbClr val="002060"/>
            </a:solidFill>
          </a:ln>
        </p:spPr>
      </p:pic>
      <p:sp>
        <p:nvSpPr>
          <p:cNvPr id="10" name="テキスト ボックス 9">
            <a:extLst>
              <a:ext uri="{FF2B5EF4-FFF2-40B4-BE49-F238E27FC236}">
                <a16:creationId xmlns:a16="http://schemas.microsoft.com/office/drawing/2014/main" id="{3A576B32-DEE6-22E0-7301-91CF7E0D9A62}"/>
              </a:ext>
            </a:extLst>
          </p:cNvPr>
          <p:cNvSpPr txBox="1"/>
          <p:nvPr/>
        </p:nvSpPr>
        <p:spPr>
          <a:xfrm>
            <a:off x="450022" y="1698171"/>
            <a:ext cx="7218038" cy="2529923"/>
          </a:xfrm>
          <a:prstGeom prst="rect">
            <a:avLst/>
          </a:prstGeom>
          <a:noFill/>
        </p:spPr>
        <p:txBody>
          <a:bodyPr wrap="square">
            <a:spAutoFit/>
          </a:bodyPr>
          <a:lstStyle/>
          <a:p>
            <a:pPr defTabSz="9144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は</a:t>
            </a:r>
            <a:r>
              <a:rPr lang="en-US" altLang="ja-JP" sz="1800" kern="100" dirty="0">
                <a:solidFill>
                  <a:schemeClr val="tx1">
                    <a:lumMod val="75000"/>
                    <a:lumOff val="25000"/>
                  </a:schemeClr>
                </a:solidFill>
                <a:latin typeface="+mn-ea"/>
                <a:ea typeface="+mn-ea"/>
                <a:cs typeface="Times New Roman" panose="02020603050405020304" pitchFamily="18" charset="0"/>
              </a:rPr>
              <a:t>Y</a:t>
            </a:r>
            <a:r>
              <a:rPr lang="ja-JP" altLang="en-US" sz="1800" kern="100" dirty="0">
                <a:solidFill>
                  <a:schemeClr val="tx1">
                    <a:lumMod val="75000"/>
                    <a:lumOff val="25000"/>
                  </a:schemeClr>
                </a:solidFill>
                <a:latin typeface="+mn-ea"/>
                <a:ea typeface="+mn-ea"/>
                <a:cs typeface="Times New Roman" panose="02020603050405020304" pitchFamily="18" charset="0"/>
              </a:rPr>
              <a:t>軸に沿って学習を行う為、</a:t>
            </a:r>
            <a:r>
              <a:rPr lang="en-US" altLang="ja-JP" sz="1800" kern="100" dirty="0">
                <a:solidFill>
                  <a:schemeClr val="tx1">
                    <a:lumMod val="75000"/>
                    <a:lumOff val="25000"/>
                  </a:schemeClr>
                </a:solidFill>
                <a:latin typeface="+mn-ea"/>
                <a:ea typeface="+mn-ea"/>
                <a:cs typeface="Times New Roman" panose="02020603050405020304" pitchFamily="18" charset="0"/>
              </a:rPr>
              <a:t>Y</a:t>
            </a:r>
            <a:r>
              <a:rPr lang="ja-JP" altLang="en-US" sz="1800" kern="100" dirty="0">
                <a:solidFill>
                  <a:schemeClr val="tx1">
                    <a:lumMod val="75000"/>
                    <a:lumOff val="25000"/>
                  </a:schemeClr>
                </a:solidFill>
                <a:latin typeface="+mn-ea"/>
                <a:ea typeface="+mn-ea"/>
                <a:cs typeface="Times New Roman" panose="02020603050405020304" pitchFamily="18" charset="0"/>
              </a:rPr>
              <a:t>軸の情報が</a:t>
            </a:r>
            <a:r>
              <a:rPr lang="en-US" altLang="ja-JP" sz="1800" kern="100" dirty="0">
                <a:solidFill>
                  <a:schemeClr val="tx1">
                    <a:lumMod val="75000"/>
                    <a:lumOff val="25000"/>
                  </a:schemeClr>
                </a:solidFill>
                <a:latin typeface="+mn-ea"/>
                <a:ea typeface="+mn-ea"/>
                <a:cs typeface="Times New Roman" panose="02020603050405020304" pitchFamily="18" charset="0"/>
              </a:rPr>
              <a:t>Z</a:t>
            </a:r>
            <a:r>
              <a:rPr lang="ja-JP" altLang="en-US" sz="1800" kern="100" dirty="0">
                <a:solidFill>
                  <a:schemeClr val="tx1">
                    <a:lumMod val="75000"/>
                    <a:lumOff val="25000"/>
                  </a:schemeClr>
                </a:solidFill>
                <a:latin typeface="+mn-ea"/>
                <a:ea typeface="+mn-ea"/>
                <a:cs typeface="Times New Roman" panose="02020603050405020304" pitchFamily="18" charset="0"/>
              </a:rPr>
              <a:t>軸に伝達可能であるか検証を行った。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ja-JP" altLang="en-US" sz="1800" kern="100" dirty="0">
                <a:solidFill>
                  <a:schemeClr val="tx1">
                    <a:lumMod val="75000"/>
                    <a:lumOff val="25000"/>
                  </a:schemeClr>
                </a:solidFill>
                <a:latin typeface="+mn-ea"/>
                <a:ea typeface="+mn-ea"/>
                <a:cs typeface="Times New Roman" panose="02020603050405020304" pitchFamily="18" charset="0"/>
              </a:rPr>
              <a:t>マウス腎臓データセットと</a:t>
            </a: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ja-JP" altLang="en-US" sz="1800" kern="100" dirty="0">
                <a:solidFill>
                  <a:schemeClr val="tx1">
                    <a:lumMod val="75000"/>
                    <a:lumOff val="25000"/>
                  </a:schemeClr>
                </a:solidFill>
                <a:latin typeface="+mn-ea"/>
                <a:ea typeface="+mn-ea"/>
                <a:cs typeface="Times New Roman" panose="02020603050405020304" pitchFamily="18" charset="0"/>
              </a:rPr>
              <a:t>マウス肝臓データセットを手動で</a:t>
            </a:r>
            <a:r>
              <a:rPr lang="en-US" altLang="ja-JP" sz="1800" kern="100" dirty="0">
                <a:solidFill>
                  <a:schemeClr val="tx1">
                    <a:lumMod val="75000"/>
                    <a:lumOff val="25000"/>
                  </a:schemeClr>
                </a:solidFill>
                <a:latin typeface="+mn-ea"/>
                <a:ea typeface="+mn-ea"/>
                <a:cs typeface="Times New Roman" panose="02020603050405020304" pitchFamily="18" charset="0"/>
              </a:rPr>
              <a:t>Y</a:t>
            </a:r>
            <a:r>
              <a:rPr lang="ja-JP" altLang="en-US" sz="1800" kern="100" dirty="0">
                <a:solidFill>
                  <a:schemeClr val="tx1">
                    <a:lumMod val="75000"/>
                    <a:lumOff val="25000"/>
                  </a:schemeClr>
                </a:solidFill>
                <a:latin typeface="+mn-ea"/>
                <a:ea typeface="+mn-ea"/>
                <a:cs typeface="Times New Roman" panose="02020603050405020304" pitchFamily="18" charset="0"/>
              </a:rPr>
              <a:t>軸に沿って層を削除し</a:t>
            </a:r>
            <a:r>
              <a:rPr lang="ja-JP" altLang="en-US" sz="1800" kern="100" dirty="0">
                <a:solidFill>
                  <a:schemeClr val="tx1">
                    <a:lumMod val="75000"/>
                    <a:lumOff val="25000"/>
                  </a:schemeClr>
                </a:solidFill>
                <a:latin typeface="+mn-ea"/>
                <a:cs typeface="Times New Roman" panose="02020603050405020304" pitchFamily="18" charset="0"/>
              </a:rPr>
              <a:t>た</a:t>
            </a:r>
            <a:r>
              <a:rPr lang="ja-JP" altLang="en-US" sz="1800" kern="100" dirty="0">
                <a:solidFill>
                  <a:schemeClr val="tx1">
                    <a:lumMod val="75000"/>
                    <a:lumOff val="25000"/>
                  </a:schemeClr>
                </a:solidFill>
                <a:latin typeface="+mn-ea"/>
                <a:ea typeface="+mn-ea"/>
                <a:cs typeface="Times New Roman" panose="02020603050405020304" pitchFamily="18" charset="0"/>
              </a:rPr>
              <a:t>異方性ボリュームデータ</a:t>
            </a:r>
            <a:r>
              <a:rPr lang="ja-JP" altLang="en-US" sz="1800" kern="100" dirty="0">
                <a:solidFill>
                  <a:schemeClr val="tx1">
                    <a:lumMod val="75000"/>
                    <a:lumOff val="25000"/>
                  </a:schemeClr>
                </a:solidFill>
                <a:latin typeface="+mn-ea"/>
                <a:cs typeface="Times New Roman" panose="02020603050405020304" pitchFamily="18" charset="0"/>
              </a:rPr>
              <a:t>で</a:t>
            </a: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cs typeface="Times New Roman" panose="02020603050405020304" pitchFamily="18" charset="0"/>
              </a:rPr>
              <a:t>の</a:t>
            </a:r>
            <a:r>
              <a:rPr lang="ja-JP" altLang="en-US" sz="1800" kern="100" dirty="0">
                <a:solidFill>
                  <a:schemeClr val="tx1">
                    <a:lumMod val="75000"/>
                    <a:lumOff val="25000"/>
                  </a:schemeClr>
                </a:solidFill>
                <a:latin typeface="+mn-ea"/>
                <a:ea typeface="+mn-ea"/>
                <a:cs typeface="Times New Roman" panose="02020603050405020304" pitchFamily="18" charset="0"/>
              </a:rPr>
              <a:t>学習を行い、</a:t>
            </a:r>
            <a:r>
              <a:rPr lang="en-US" altLang="ja-JP" sz="1800" kern="100" dirty="0">
                <a:solidFill>
                  <a:schemeClr val="tx1">
                    <a:lumMod val="75000"/>
                    <a:lumOff val="25000"/>
                  </a:schemeClr>
                </a:solidFill>
                <a:latin typeface="+mn-ea"/>
                <a:ea typeface="+mn-ea"/>
                <a:cs typeface="Times New Roman" panose="02020603050405020304" pitchFamily="18" charset="0"/>
              </a:rPr>
              <a:t>Z</a:t>
            </a:r>
            <a:r>
              <a:rPr lang="ja-JP" altLang="en-US" sz="1800" kern="100" dirty="0">
                <a:solidFill>
                  <a:schemeClr val="tx1">
                    <a:lumMod val="75000"/>
                    <a:lumOff val="25000"/>
                  </a:schemeClr>
                </a:solidFill>
                <a:latin typeface="+mn-ea"/>
                <a:ea typeface="+mn-ea"/>
                <a:cs typeface="Times New Roman" panose="02020603050405020304" pitchFamily="18" charset="0"/>
              </a:rPr>
              <a:t>軸に沿った</a:t>
            </a:r>
            <a:r>
              <a:rPr lang="en-US" altLang="ja-JP" sz="1800" kern="100" dirty="0">
                <a:solidFill>
                  <a:schemeClr val="tx1">
                    <a:lumMod val="75000"/>
                    <a:lumOff val="25000"/>
                  </a:schemeClr>
                </a:solidFill>
                <a:latin typeface="+mn-ea"/>
                <a:ea typeface="+mn-ea"/>
                <a:cs typeface="Times New Roman" panose="02020603050405020304" pitchFamily="18" charset="0"/>
              </a:rPr>
              <a:t>XY</a:t>
            </a:r>
            <a:r>
              <a:rPr lang="ja-JP" altLang="en-US" sz="1800" kern="100" dirty="0">
                <a:solidFill>
                  <a:schemeClr val="tx1">
                    <a:lumMod val="75000"/>
                    <a:lumOff val="25000"/>
                  </a:schemeClr>
                </a:solidFill>
                <a:latin typeface="+mn-ea"/>
                <a:ea typeface="+mn-ea"/>
                <a:cs typeface="Times New Roman" panose="02020603050405020304" pitchFamily="18" charset="0"/>
              </a:rPr>
              <a:t>ビュー画像のペアを入力として再構成を行った。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その結果、正解データと同等の品質と解像度を持つ中間層が生成出来ることを</a:t>
            </a:r>
            <a:r>
              <a:rPr lang="ja-JP" altLang="en-US" sz="1800" kern="100" dirty="0">
                <a:solidFill>
                  <a:schemeClr val="tx1">
                    <a:lumMod val="75000"/>
                    <a:lumOff val="25000"/>
                  </a:schemeClr>
                </a:solidFill>
                <a:latin typeface="+mn-ea"/>
                <a:cs typeface="Times New Roman" panose="02020603050405020304" pitchFamily="18" charset="0"/>
              </a:rPr>
              <a:t>確認した</a:t>
            </a:r>
            <a:r>
              <a:rPr lang="ja-JP" altLang="en-US" sz="1800" kern="100" dirty="0">
                <a:solidFill>
                  <a:schemeClr val="tx1">
                    <a:lumMod val="75000"/>
                    <a:lumOff val="25000"/>
                  </a:schemeClr>
                </a:solidFill>
                <a:latin typeface="+mn-ea"/>
                <a:ea typeface="+mn-ea"/>
                <a:cs typeface="Times New Roman" panose="02020603050405020304" pitchFamily="18" charset="0"/>
              </a:rPr>
              <a:t>。</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4DDA3DD1-29A3-75B6-1BD6-E16D5F493681}"/>
              </a:ext>
            </a:extLst>
          </p:cNvPr>
          <p:cNvSpPr txBox="1"/>
          <p:nvPr/>
        </p:nvSpPr>
        <p:spPr>
          <a:xfrm>
            <a:off x="4905851" y="4429024"/>
            <a:ext cx="2931250" cy="1815882"/>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左：学習データ</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lang="en-US" altLang="ja-JP" sz="1400" dirty="0">
                <a:solidFill>
                  <a:schemeClr val="accent5">
                    <a:lumMod val="50000"/>
                  </a:schemeClr>
                </a:solidFill>
                <a:latin typeface="+mn-ea"/>
              </a:rPr>
              <a:t>XZ</a:t>
            </a:r>
            <a:r>
              <a:rPr lang="ja-JP" altLang="en-US" sz="1400" dirty="0">
                <a:solidFill>
                  <a:schemeClr val="accent5">
                    <a:lumMod val="50000"/>
                  </a:schemeClr>
                </a:solidFill>
                <a:latin typeface="+mn-ea"/>
              </a:rPr>
              <a:t>ビュー画像では、ライン</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アーチファクトが含まれて</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いる。</a:t>
            </a:r>
            <a:r>
              <a:rPr kumimoji="1" lang="ja-JP" altLang="en-US" sz="1400" dirty="0">
                <a:solidFill>
                  <a:schemeClr val="accent5">
                    <a:lumMod val="50000"/>
                  </a:schemeClr>
                </a:solidFill>
                <a:latin typeface="+mn-ea"/>
              </a:rPr>
              <a:t>　　</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右：推論データ。</a:t>
            </a:r>
          </a:p>
          <a:p>
            <a:r>
              <a:rPr kumimoji="1" lang="ja-JP" altLang="en-US" sz="1400" dirty="0">
                <a:solidFill>
                  <a:schemeClr val="accent5">
                    <a:lumMod val="50000"/>
                  </a:schemeClr>
                </a:solidFill>
                <a:latin typeface="+mn-ea"/>
              </a:rPr>
              <a:t>　　生成画像と画像一部</a:t>
            </a:r>
            <a:r>
              <a:rPr kumimoji="1" lang="en-US" altLang="ja-JP" sz="1400" dirty="0">
                <a:solidFill>
                  <a:schemeClr val="accent5">
                    <a:lumMod val="50000"/>
                  </a:schemeClr>
                </a:solidFill>
                <a:latin typeface="+mn-ea"/>
              </a:rPr>
              <a:t>(</a:t>
            </a:r>
            <a:r>
              <a:rPr kumimoji="1" lang="ja-JP" altLang="en-US" sz="1400" dirty="0">
                <a:solidFill>
                  <a:schemeClr val="accent5">
                    <a:lumMod val="50000"/>
                  </a:schemeClr>
                </a:solidFill>
                <a:latin typeface="+mn-ea"/>
              </a:rPr>
              <a:t>青枠</a:t>
            </a:r>
            <a:r>
              <a:rPr kumimoji="1" lang="en-US" altLang="ja-JP" sz="1400" dirty="0">
                <a:solidFill>
                  <a:schemeClr val="accent5">
                    <a:lumMod val="50000"/>
                  </a:schemeClr>
                </a:solidFill>
                <a:latin typeface="+mn-ea"/>
              </a:rPr>
              <a:t>)</a:t>
            </a:r>
          </a:p>
          <a:p>
            <a:r>
              <a:rPr lang="ja-JP" altLang="en-US" sz="1400" dirty="0">
                <a:solidFill>
                  <a:schemeClr val="accent5">
                    <a:lumMod val="50000"/>
                  </a:schemeClr>
                </a:solidFill>
                <a:latin typeface="+mn-ea"/>
              </a:rPr>
              <a:t>　　の拡大画像。</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緑枠が入力で、黄色枠が生成画像</a:t>
            </a:r>
            <a:endParaRPr kumimoji="1" lang="en-US" altLang="ja-JP" sz="1400" dirty="0">
              <a:solidFill>
                <a:schemeClr val="accent5">
                  <a:lumMod val="50000"/>
                </a:schemeClr>
              </a:solidFill>
              <a:latin typeface="+mn-ea"/>
            </a:endParaRPr>
          </a:p>
        </p:txBody>
      </p:sp>
      <p:cxnSp>
        <p:nvCxnSpPr>
          <p:cNvPr id="15" name="直線コネクタ 14">
            <a:extLst>
              <a:ext uri="{FF2B5EF4-FFF2-40B4-BE49-F238E27FC236}">
                <a16:creationId xmlns:a16="http://schemas.microsoft.com/office/drawing/2014/main" id="{6E8B3B00-06F2-4084-217A-AEF4C5399DAE}"/>
              </a:ext>
            </a:extLst>
          </p:cNvPr>
          <p:cNvCxnSpPr>
            <a:stCxn id="13" idx="0"/>
            <a:endCxn id="8" idx="1"/>
          </p:cNvCxnSpPr>
          <p:nvPr/>
        </p:nvCxnSpPr>
        <p:spPr>
          <a:xfrm flipV="1">
            <a:off x="6371476" y="3662868"/>
            <a:ext cx="1621632" cy="76615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4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a:t>
            </a:fld>
            <a:endParaRPr lang="ja-JP" altLang="en-US"/>
          </a:p>
        </p:txBody>
      </p:sp>
      <p:graphicFrame>
        <p:nvGraphicFramePr>
          <p:cNvPr id="5" name="Group 55">
            <a:extLst>
              <a:ext uri="{FF2B5EF4-FFF2-40B4-BE49-F238E27FC236}">
                <a16:creationId xmlns:a16="http://schemas.microsoft.com/office/drawing/2014/main" id="{9D4D1F7B-EF1E-AB8D-C046-1426A4307597}"/>
              </a:ext>
            </a:extLst>
          </p:cNvPr>
          <p:cNvGraphicFramePr>
            <a:graphicFrameLocks noGrp="1"/>
          </p:cNvGraphicFramePr>
          <p:nvPr/>
        </p:nvGraphicFramePr>
        <p:xfrm>
          <a:off x="450023" y="885459"/>
          <a:ext cx="10479314" cy="672335"/>
        </p:xfrm>
        <a:graphic>
          <a:graphicData uri="http://schemas.openxmlformats.org/drawingml/2006/table">
            <a:tbl>
              <a:tblPr/>
              <a:tblGrid>
                <a:gridCol w="10479314">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目次</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 name="コンテンツ プレースホルダー 2">
            <a:extLst>
              <a:ext uri="{FF2B5EF4-FFF2-40B4-BE49-F238E27FC236}">
                <a16:creationId xmlns:a16="http://schemas.microsoft.com/office/drawing/2014/main" id="{D7BDED92-B3F4-D377-596C-D253EC2904FF}"/>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a:pPr>
            <a:r>
              <a:rPr lang="ja-JP" altLang="en-US" sz="1800" b="1" kern="100" dirty="0">
                <a:solidFill>
                  <a:schemeClr val="tx1">
                    <a:lumMod val="75000"/>
                    <a:lumOff val="25000"/>
                  </a:schemeClr>
                </a:solidFill>
                <a:latin typeface="+mn-ea"/>
                <a:ea typeface="+mn-ea"/>
                <a:cs typeface="Times New Roman" panose="02020603050405020304" pitchFamily="18" charset="0"/>
              </a:rPr>
              <a:t>基本情報</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概要</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背景</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457200" indent="-457200">
              <a:lnSpc>
                <a:spcPct val="110000"/>
              </a:lnSpc>
              <a:buFont typeface="+mj-lt"/>
              <a:buAutoNum type="arabicPeriod"/>
            </a:pPr>
            <a:r>
              <a:rPr lang="ja-JP" altLang="en-US" sz="1800" b="1" kern="100" dirty="0">
                <a:solidFill>
                  <a:schemeClr val="tx1">
                    <a:lumMod val="75000"/>
                    <a:lumOff val="25000"/>
                  </a:schemeClr>
                </a:solidFill>
                <a:latin typeface="+mn-ea"/>
                <a:ea typeface="+mn-ea"/>
                <a:cs typeface="Times New Roman" panose="02020603050405020304" pitchFamily="18" charset="0"/>
              </a:rPr>
              <a:t>手法説明</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EMDiffuse</a:t>
            </a:r>
            <a:r>
              <a:rPr lang="ja-JP" altLang="en-US" sz="1800" kern="100" dirty="0">
                <a:solidFill>
                  <a:schemeClr val="tx1">
                    <a:lumMod val="75000"/>
                    <a:lumOff val="25000"/>
                  </a:schemeClr>
                </a:solidFill>
                <a:latin typeface="+mn-ea"/>
                <a:ea typeface="+mn-ea"/>
                <a:cs typeface="Times New Roman" panose="02020603050405020304" pitchFamily="18" charset="0"/>
              </a:rPr>
              <a:t>の基本構造</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EMDiffuse</a:t>
            </a:r>
            <a:r>
              <a:rPr lang="ja-JP" altLang="en-US" sz="1800" kern="100" dirty="0">
                <a:solidFill>
                  <a:schemeClr val="tx1">
                    <a:lumMod val="75000"/>
                    <a:lumOff val="25000"/>
                  </a:schemeClr>
                </a:solidFill>
                <a:latin typeface="+mn-ea"/>
                <a:ea typeface="+mn-ea"/>
                <a:cs typeface="Times New Roman" panose="02020603050405020304" pitchFamily="18" charset="0"/>
              </a:rPr>
              <a:t>ファミリー</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重点確認事項</a:t>
            </a:r>
          </a:p>
        </p:txBody>
      </p:sp>
      <p:sp>
        <p:nvSpPr>
          <p:cNvPr id="7" name="テキスト ボックス 6">
            <a:extLst>
              <a:ext uri="{FF2B5EF4-FFF2-40B4-BE49-F238E27FC236}">
                <a16:creationId xmlns:a16="http://schemas.microsoft.com/office/drawing/2014/main" id="{5B6275B4-7CC4-9D3C-E7BA-BAD64D91706F}"/>
              </a:ext>
            </a:extLst>
          </p:cNvPr>
          <p:cNvSpPr txBox="1"/>
          <p:nvPr/>
        </p:nvSpPr>
        <p:spPr>
          <a:xfrm>
            <a:off x="5328004" y="1698171"/>
            <a:ext cx="6485145" cy="2225225"/>
          </a:xfrm>
          <a:prstGeom prst="rect">
            <a:avLst/>
          </a:prstGeom>
          <a:noFill/>
        </p:spPr>
        <p:txBody>
          <a:bodyPr wrap="square">
            <a:spAutoFit/>
          </a:bodyPr>
          <a:lstStyle/>
          <a:p>
            <a:pPr marL="457200" indent="-457200">
              <a:lnSpc>
                <a:spcPct val="110000"/>
              </a:lnSpc>
              <a:buFont typeface="+mj-lt"/>
              <a:buAutoNum type="arabicPeriod" startAt="3"/>
            </a:pPr>
            <a:r>
              <a:rPr lang="ja-JP" altLang="en-US" sz="1800" b="1" kern="100" dirty="0">
                <a:solidFill>
                  <a:schemeClr val="tx1">
                    <a:lumMod val="75000"/>
                    <a:lumOff val="25000"/>
                  </a:schemeClr>
                </a:solidFill>
                <a:latin typeface="+mn-ea"/>
                <a:ea typeface="+mn-ea"/>
                <a:cs typeface="Times New Roman" panose="02020603050405020304" pitchFamily="18" charset="0"/>
              </a:rPr>
              <a:t>検証結果</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検証条件</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r>
              <a:rPr lang="ja-JP" altLang="en-US" sz="1800" kern="100" dirty="0">
                <a:solidFill>
                  <a:schemeClr val="tx1">
                    <a:lumMod val="75000"/>
                    <a:lumOff val="25000"/>
                  </a:schemeClr>
                </a:solidFill>
                <a:latin typeface="+mn-ea"/>
                <a:ea typeface="+mn-ea"/>
                <a:cs typeface="Times New Roman" panose="02020603050405020304" pitchFamily="18" charset="0"/>
              </a:rPr>
              <a:t>：等方性ボリュームの再構成</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r>
              <a:rPr lang="ja-JP" altLang="en-US" sz="1800" kern="100" dirty="0">
                <a:solidFill>
                  <a:schemeClr val="tx1">
                    <a:lumMod val="75000"/>
                    <a:lumOff val="25000"/>
                  </a:schemeClr>
                </a:solidFill>
                <a:latin typeface="+mn-ea"/>
                <a:ea typeface="+mn-ea"/>
                <a:cs typeface="Times New Roman" panose="02020603050405020304" pitchFamily="18" charset="0"/>
              </a:rPr>
              <a:t>：生成データのセグメンテーション</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：等方性ボリュームの再構成</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：生成データの</a:t>
            </a:r>
            <a:r>
              <a:rPr lang="en-US" altLang="ja-JP" sz="1800" kern="100" dirty="0">
                <a:solidFill>
                  <a:schemeClr val="tx1">
                    <a:lumMod val="75000"/>
                    <a:lumOff val="25000"/>
                  </a:schemeClr>
                </a:solidFill>
                <a:latin typeface="+mn-ea"/>
                <a:ea typeface="+mn-ea"/>
                <a:cs typeface="Times New Roman" panose="02020603050405020304" pitchFamily="18" charset="0"/>
              </a:rPr>
              <a:t>3D</a:t>
            </a:r>
            <a:r>
              <a:rPr lang="ja-JP" altLang="en-US" sz="1800" kern="100" dirty="0">
                <a:solidFill>
                  <a:schemeClr val="tx1">
                    <a:lumMod val="75000"/>
                    <a:lumOff val="25000"/>
                  </a:schemeClr>
                </a:solidFill>
                <a:latin typeface="+mn-ea"/>
                <a:ea typeface="+mn-ea"/>
                <a:cs typeface="Times New Roman" panose="02020603050405020304" pitchFamily="18" charset="0"/>
              </a:rPr>
              <a:t>再構築</a:t>
            </a:r>
          </a:p>
          <a:p>
            <a:pPr marL="1142949" lvl="1" indent="-4572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：オープンデータセットへの適用</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84421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7270-848F-59C3-33BC-727E03D6CFD3}"/>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9F67AC13-3C6B-BA5A-476F-00F6E13FC881}"/>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また、</a:t>
            </a:r>
            <a:r>
              <a:rPr lang="en-US" altLang="ja-JP" sz="1800" kern="100" dirty="0">
                <a:solidFill>
                  <a:schemeClr val="tx1">
                    <a:lumMod val="75000"/>
                    <a:lumOff val="25000"/>
                  </a:schemeClr>
                </a:solidFill>
                <a:latin typeface="+mn-ea"/>
                <a:ea typeface="+mn-ea"/>
                <a:cs typeface="Times New Roman" panose="02020603050405020304" pitchFamily="18" charset="0"/>
              </a:rPr>
              <a:t>Y</a:t>
            </a:r>
            <a:r>
              <a:rPr lang="ja-JP" altLang="en-US" sz="1800" kern="100" dirty="0">
                <a:solidFill>
                  <a:schemeClr val="tx1">
                    <a:lumMod val="75000"/>
                    <a:lumOff val="25000"/>
                  </a:schemeClr>
                </a:solidFill>
                <a:latin typeface="+mn-ea"/>
                <a:ea typeface="+mn-ea"/>
                <a:cs typeface="Times New Roman" panose="02020603050405020304" pitchFamily="18" charset="0"/>
              </a:rPr>
              <a:t>軸方向（横方向）の情報を正確にキャプチャし利用することで、生成した等方性ボリュームの</a:t>
            </a:r>
            <a:r>
              <a:rPr lang="en-US" altLang="ja-JP" sz="1800" kern="100" dirty="0">
                <a:solidFill>
                  <a:schemeClr val="tx1">
                    <a:lumMod val="75000"/>
                    <a:lumOff val="25000"/>
                  </a:schemeClr>
                </a:solidFill>
                <a:latin typeface="+mn-ea"/>
                <a:ea typeface="+mn-ea"/>
                <a:cs typeface="Times New Roman" panose="02020603050405020304" pitchFamily="18" charset="0"/>
              </a:rPr>
              <a:t>YZ</a:t>
            </a:r>
            <a:r>
              <a:rPr lang="ja-JP" altLang="en-US" sz="1800" kern="100" dirty="0">
                <a:solidFill>
                  <a:schemeClr val="tx1">
                    <a:lumMod val="75000"/>
                    <a:lumOff val="25000"/>
                  </a:schemeClr>
                </a:solidFill>
                <a:latin typeface="+mn-ea"/>
                <a:ea typeface="+mn-ea"/>
                <a:cs typeface="Times New Roman" panose="02020603050405020304" pitchFamily="18" charset="0"/>
              </a:rPr>
              <a:t>ビュー画像の解像度が向上していた。例えば、</a:t>
            </a:r>
            <a:r>
              <a:rPr lang="en-US" altLang="ja-JP" sz="1800" kern="100" dirty="0">
                <a:solidFill>
                  <a:schemeClr val="tx1">
                    <a:lumMod val="75000"/>
                    <a:lumOff val="25000"/>
                  </a:schemeClr>
                </a:solidFill>
                <a:latin typeface="+mn-ea"/>
                <a:ea typeface="+mn-ea"/>
                <a:cs typeface="Times New Roman" panose="02020603050405020304" pitchFamily="18" charset="0"/>
              </a:rPr>
              <a:t>ER</a:t>
            </a:r>
            <a:r>
              <a:rPr lang="ja-JP" altLang="en-US" sz="1800" kern="100" dirty="0">
                <a:solidFill>
                  <a:schemeClr val="tx1">
                    <a:lumMod val="75000"/>
                    <a:lumOff val="25000"/>
                  </a:schemeClr>
                </a:solidFill>
                <a:latin typeface="+mn-ea"/>
                <a:ea typeface="+mn-ea"/>
                <a:cs typeface="Times New Roman" panose="02020603050405020304" pitchFamily="18" charset="0"/>
              </a:rPr>
              <a:t>の連続性や</a:t>
            </a:r>
            <a:r>
              <a:rPr lang="en-US" altLang="ja-JP" sz="1800" kern="100" dirty="0">
                <a:solidFill>
                  <a:schemeClr val="tx1">
                    <a:lumMod val="75000"/>
                    <a:lumOff val="25000"/>
                  </a:schemeClr>
                </a:solidFill>
                <a:latin typeface="+mn-ea"/>
                <a:ea typeface="+mn-ea"/>
                <a:cs typeface="Times New Roman" panose="02020603050405020304" pitchFamily="18" charset="0"/>
              </a:rPr>
              <a:t>ER</a:t>
            </a:r>
            <a:r>
              <a:rPr lang="ja-JP" altLang="en-US" sz="1800" kern="100" dirty="0">
                <a:solidFill>
                  <a:schemeClr val="tx1">
                    <a:lumMod val="75000"/>
                    <a:lumOff val="25000"/>
                  </a:schemeClr>
                </a:solidFill>
                <a:latin typeface="+mn-ea"/>
                <a:ea typeface="+mn-ea"/>
                <a:cs typeface="Times New Roman" panose="02020603050405020304" pitchFamily="18" charset="0"/>
              </a:rPr>
              <a:t>とミトコンドリア間の接触が正確に復元されていた。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72609295-6544-3A4E-B79E-8BB7E92A018B}"/>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92A5CAB1-C201-9339-5C31-0F00338639CE}"/>
              </a:ext>
            </a:extLst>
          </p:cNvPr>
          <p:cNvSpPr>
            <a:spLocks noGrp="1"/>
          </p:cNvSpPr>
          <p:nvPr>
            <p:ph type="sldNum" sz="quarter" idx="12"/>
          </p:nvPr>
        </p:nvSpPr>
        <p:spPr/>
        <p:txBody>
          <a:bodyPr/>
          <a:lstStyle/>
          <a:p>
            <a:fld id="{58559E05-BCEC-45BC-9BA0-4ACA84666899}" type="slidenum">
              <a:rPr lang="ja-JP" altLang="en-US" smtClean="0"/>
              <a:pPr/>
              <a:t>20</a:t>
            </a:fld>
            <a:endParaRPr lang="ja-JP" altLang="en-US"/>
          </a:p>
        </p:txBody>
      </p:sp>
      <p:graphicFrame>
        <p:nvGraphicFramePr>
          <p:cNvPr id="11" name="Group 55">
            <a:extLst>
              <a:ext uri="{FF2B5EF4-FFF2-40B4-BE49-F238E27FC236}">
                <a16:creationId xmlns:a16="http://schemas.microsoft.com/office/drawing/2014/main" id="{E89AC3DB-EFC1-6425-0685-3493FD824DEF}"/>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r>
                        <a:rPr lang="ja-JP" altLang="en-US" sz="2400" b="1" dirty="0">
                          <a:solidFill>
                            <a:srgbClr val="0071BC"/>
                          </a:solidFill>
                          <a:latin typeface="メイリオ"/>
                          <a:cs typeface="メイリオ" pitchFamily="50" charset="-128"/>
                        </a:rPr>
                        <a:t>：等方性ボリュームの再構成</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3" name="図 2">
            <a:extLst>
              <a:ext uri="{FF2B5EF4-FFF2-40B4-BE49-F238E27FC236}">
                <a16:creationId xmlns:a16="http://schemas.microsoft.com/office/drawing/2014/main" id="{F1951F2A-7006-E480-8F2B-C9016C76BF60}"/>
              </a:ext>
            </a:extLst>
          </p:cNvPr>
          <p:cNvPicPr>
            <a:picLocks noChangeAspect="1"/>
          </p:cNvPicPr>
          <p:nvPr/>
        </p:nvPicPr>
        <p:blipFill>
          <a:blip r:embed="rId3"/>
          <a:stretch>
            <a:fillRect/>
          </a:stretch>
        </p:blipFill>
        <p:spPr>
          <a:xfrm>
            <a:off x="602706" y="3292642"/>
            <a:ext cx="3704989" cy="2156168"/>
          </a:xfrm>
          <a:prstGeom prst="rect">
            <a:avLst/>
          </a:prstGeom>
          <a:ln>
            <a:solidFill>
              <a:srgbClr val="002060"/>
            </a:solidFill>
          </a:ln>
        </p:spPr>
      </p:pic>
      <p:pic>
        <p:nvPicPr>
          <p:cNvPr id="6" name="図 5">
            <a:extLst>
              <a:ext uri="{FF2B5EF4-FFF2-40B4-BE49-F238E27FC236}">
                <a16:creationId xmlns:a16="http://schemas.microsoft.com/office/drawing/2014/main" id="{2D32EBB3-4A70-F64E-9F00-F29C5481E742}"/>
              </a:ext>
            </a:extLst>
          </p:cNvPr>
          <p:cNvPicPr>
            <a:picLocks noChangeAspect="1"/>
          </p:cNvPicPr>
          <p:nvPr/>
        </p:nvPicPr>
        <p:blipFill>
          <a:blip r:embed="rId4"/>
          <a:stretch>
            <a:fillRect/>
          </a:stretch>
        </p:blipFill>
        <p:spPr>
          <a:xfrm>
            <a:off x="4680026" y="3252895"/>
            <a:ext cx="3704990" cy="2156168"/>
          </a:xfrm>
          <a:prstGeom prst="rect">
            <a:avLst/>
          </a:prstGeom>
          <a:ln>
            <a:solidFill>
              <a:srgbClr val="002060"/>
            </a:solidFill>
          </a:ln>
        </p:spPr>
      </p:pic>
      <p:sp>
        <p:nvSpPr>
          <p:cNvPr id="7" name="テキスト ボックス 6">
            <a:extLst>
              <a:ext uri="{FF2B5EF4-FFF2-40B4-BE49-F238E27FC236}">
                <a16:creationId xmlns:a16="http://schemas.microsoft.com/office/drawing/2014/main" id="{198B1200-504E-3B06-13B8-081F4C79FD89}"/>
              </a:ext>
            </a:extLst>
          </p:cNvPr>
          <p:cNvSpPr txBox="1"/>
          <p:nvPr/>
        </p:nvSpPr>
        <p:spPr>
          <a:xfrm>
            <a:off x="8757347" y="3247341"/>
            <a:ext cx="2582484" cy="2246769"/>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左：マウス腎臓の</a:t>
            </a:r>
            <a:r>
              <a:rPr kumimoji="1" lang="en-US" altLang="ja-JP" sz="1400" dirty="0">
                <a:solidFill>
                  <a:schemeClr val="accent5">
                    <a:lumMod val="50000"/>
                  </a:schemeClr>
                </a:solidFill>
                <a:latin typeface="+mn-ea"/>
              </a:rPr>
              <a:t>YZ</a:t>
            </a:r>
            <a:r>
              <a:rPr kumimoji="1" lang="ja-JP" altLang="en-US" sz="1400" dirty="0">
                <a:solidFill>
                  <a:schemeClr val="accent5">
                    <a:lumMod val="50000"/>
                  </a:schemeClr>
                </a:solidFill>
                <a:latin typeface="+mn-ea"/>
              </a:rPr>
              <a:t>ビューの</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一部拡大画像</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右：マウス肝臓の</a:t>
            </a:r>
            <a:r>
              <a:rPr kumimoji="1" lang="en-US" altLang="ja-JP" sz="1400" dirty="0">
                <a:solidFill>
                  <a:schemeClr val="accent5">
                    <a:lumMod val="50000"/>
                  </a:schemeClr>
                </a:solidFill>
                <a:latin typeface="+mn-ea"/>
              </a:rPr>
              <a:t>YZ</a:t>
            </a:r>
            <a:r>
              <a:rPr kumimoji="1" lang="ja-JP" altLang="en-US" sz="1400" dirty="0">
                <a:solidFill>
                  <a:schemeClr val="accent5">
                    <a:lumMod val="50000"/>
                  </a:schemeClr>
                </a:solidFill>
                <a:latin typeface="+mn-ea"/>
              </a:rPr>
              <a:t>ビューの</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ja-JP" altLang="en-US" sz="1400" dirty="0">
                <a:solidFill>
                  <a:schemeClr val="accent5">
                    <a:lumMod val="50000"/>
                  </a:schemeClr>
                </a:solidFill>
                <a:latin typeface="+mn-ea"/>
              </a:rPr>
              <a:t>一部拡大画像</a:t>
            </a:r>
            <a:endParaRPr kumimoji="1" lang="en-US" altLang="ja-JP" sz="1400" dirty="0">
              <a:solidFill>
                <a:schemeClr val="accent5">
                  <a:lumMod val="50000"/>
                </a:schemeClr>
              </a:solidFill>
              <a:latin typeface="+mn-ea"/>
            </a:endParaRPr>
          </a:p>
          <a:p>
            <a:endParaRPr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左上から順に、以下の画像</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a:t>
            </a:r>
            <a:r>
              <a:rPr kumimoji="1" lang="ja-JP" altLang="en-US" sz="1400" dirty="0">
                <a:solidFill>
                  <a:schemeClr val="accent5">
                    <a:lumMod val="50000"/>
                  </a:schemeClr>
                </a:solidFill>
                <a:latin typeface="+mn-ea"/>
              </a:rPr>
              <a:t>異方性ボリューム</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kumimoji="1" lang="en-US" altLang="ja-JP" sz="1400" dirty="0">
                <a:solidFill>
                  <a:schemeClr val="accent5">
                    <a:lumMod val="50000"/>
                  </a:schemeClr>
                </a:solidFill>
                <a:latin typeface="+mn-ea"/>
              </a:rPr>
              <a:t>ITK</a:t>
            </a:r>
            <a:r>
              <a:rPr kumimoji="1" lang="ja-JP" altLang="en-US" sz="1400" dirty="0">
                <a:solidFill>
                  <a:schemeClr val="accent5">
                    <a:lumMod val="50000"/>
                  </a:schemeClr>
                </a:solidFill>
                <a:latin typeface="+mn-ea"/>
              </a:rPr>
              <a:t>立方体補間</a:t>
            </a:r>
            <a:endParaRPr kumimoji="1"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lang="en-US" altLang="ja-JP" sz="1400" dirty="0" err="1">
                <a:solidFill>
                  <a:schemeClr val="accent5">
                    <a:lumMod val="50000"/>
                  </a:schemeClr>
                </a:solidFill>
                <a:latin typeface="+mn-ea"/>
              </a:rPr>
              <a:t>vEMDiffuse-i</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a:t>
            </a:r>
            <a:r>
              <a:rPr kumimoji="1" lang="ja-JP" altLang="en-US" sz="1400" dirty="0">
                <a:solidFill>
                  <a:schemeClr val="accent5">
                    <a:lumMod val="50000"/>
                  </a:schemeClr>
                </a:solidFill>
                <a:latin typeface="+mn-ea"/>
              </a:rPr>
              <a:t>正解</a:t>
            </a:r>
            <a:r>
              <a:rPr kumimoji="1" lang="en-US" altLang="ja-JP" sz="1400" dirty="0">
                <a:solidFill>
                  <a:schemeClr val="accent5">
                    <a:lumMod val="50000"/>
                  </a:schemeClr>
                </a:solidFill>
                <a:latin typeface="+mn-ea"/>
              </a:rPr>
              <a:t>(GT)</a:t>
            </a:r>
            <a:endParaRPr lang="en-US" altLang="ja-JP" sz="1400" dirty="0">
              <a:solidFill>
                <a:schemeClr val="accent5">
                  <a:lumMod val="50000"/>
                </a:schemeClr>
              </a:solidFill>
              <a:latin typeface="+mn-ea"/>
            </a:endParaRPr>
          </a:p>
        </p:txBody>
      </p:sp>
    </p:spTree>
    <p:extLst>
      <p:ext uri="{BB962C8B-B14F-4D97-AF65-F5344CB8AC3E}">
        <p14:creationId xmlns:p14="http://schemas.microsoft.com/office/powerpoint/2010/main" val="3843491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F6772-E245-F555-0505-6CFC279535F3}"/>
            </a:ext>
          </a:extLst>
        </p:cNvPr>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2C453C2D-531F-F7D6-F7B4-AC4FFD08CA0A}"/>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vEMDiffuse</a:t>
            </a:r>
            <a:r>
              <a:rPr lang="en-US" altLang="ja-JP" sz="1800" kern="100" dirty="0">
                <a:solidFill>
                  <a:schemeClr val="tx1">
                    <a:lumMod val="75000"/>
                    <a:lumOff val="25000"/>
                  </a:schemeClr>
                </a:solidFill>
                <a:latin typeface="+mn-ea"/>
                <a:ea typeface="+mn-ea"/>
                <a:cs typeface="Times New Roman" panose="02020603050405020304" pitchFamily="18" charset="0"/>
              </a:rPr>
              <a:t>-a</a:t>
            </a:r>
            <a:r>
              <a:rPr lang="ja-JP" altLang="en-US" sz="1800" kern="100" dirty="0">
                <a:solidFill>
                  <a:schemeClr val="tx1">
                    <a:lumMod val="75000"/>
                    <a:lumOff val="25000"/>
                  </a:schemeClr>
                </a:solidFill>
                <a:latin typeface="+mn-ea"/>
                <a:ea typeface="+mn-ea"/>
                <a:cs typeface="Times New Roman" panose="02020603050405020304" pitchFamily="18" charset="0"/>
              </a:rPr>
              <a:t>も</a:t>
            </a:r>
            <a:r>
              <a:rPr lang="en-US" altLang="ja-JP" sz="1800" kern="100" dirty="0" err="1">
                <a:solidFill>
                  <a:schemeClr val="tx1">
                    <a:lumMod val="75000"/>
                    <a:lumOff val="25000"/>
                  </a:schemeClr>
                </a:solidFill>
                <a:latin typeface="+mn-ea"/>
                <a:ea typeface="+mn-ea"/>
                <a:cs typeface="Times New Roman" panose="02020603050405020304" pitchFamily="18" charset="0"/>
              </a:rPr>
              <a:t>vEMDiffuse-i</a:t>
            </a:r>
            <a:r>
              <a:rPr lang="ja-JP" altLang="en-US" sz="1800" kern="100" dirty="0">
                <a:solidFill>
                  <a:schemeClr val="tx1">
                    <a:lumMod val="75000"/>
                    <a:lumOff val="25000"/>
                  </a:schemeClr>
                </a:solidFill>
                <a:latin typeface="+mn-ea"/>
                <a:ea typeface="+mn-ea"/>
                <a:cs typeface="Times New Roman" panose="02020603050405020304" pitchFamily="18" charset="0"/>
              </a:rPr>
              <a:t>と同様に、生成した画像を元にミトコンドリアと小胞体</a:t>
            </a:r>
            <a:r>
              <a:rPr lang="en-US" altLang="ja-JP" sz="1800" kern="100" dirty="0">
                <a:solidFill>
                  <a:schemeClr val="tx1">
                    <a:lumMod val="75000"/>
                    <a:lumOff val="25000"/>
                  </a:schemeClr>
                </a:solidFill>
                <a:latin typeface="+mn-ea"/>
                <a:ea typeface="+mn-ea"/>
                <a:cs typeface="Times New Roman" panose="02020603050405020304" pitchFamily="18" charset="0"/>
              </a:rPr>
              <a:t>(ER)</a:t>
            </a:r>
            <a:r>
              <a:rPr lang="ja-JP" altLang="en-US" sz="1800" kern="100" dirty="0">
                <a:solidFill>
                  <a:schemeClr val="tx1">
                    <a:lumMod val="75000"/>
                    <a:lumOff val="25000"/>
                  </a:schemeClr>
                </a:solidFill>
                <a:latin typeface="+mn-ea"/>
                <a:ea typeface="+mn-ea"/>
                <a:cs typeface="Times New Roman" panose="02020603050405020304" pitchFamily="18" charset="0"/>
              </a:rPr>
              <a:t>の正確な</a:t>
            </a:r>
            <a:r>
              <a:rPr lang="en-US" altLang="ja-JP" sz="1800" kern="100" dirty="0">
                <a:solidFill>
                  <a:schemeClr val="tx1">
                    <a:lumMod val="75000"/>
                    <a:lumOff val="25000"/>
                  </a:schemeClr>
                </a:solidFill>
                <a:latin typeface="+mn-ea"/>
                <a:ea typeface="+mn-ea"/>
                <a:cs typeface="Times New Roman" panose="02020603050405020304" pitchFamily="18" charset="0"/>
              </a:rPr>
              <a:t>3D</a:t>
            </a:r>
            <a:r>
              <a:rPr lang="ja-JP" altLang="en-US" sz="1800" kern="100" dirty="0">
                <a:solidFill>
                  <a:schemeClr val="tx1">
                    <a:lumMod val="75000"/>
                    <a:lumOff val="25000"/>
                  </a:schemeClr>
                </a:solidFill>
                <a:latin typeface="+mn-ea"/>
                <a:ea typeface="+mn-ea"/>
                <a:cs typeface="Times New Roman" panose="02020603050405020304" pitchFamily="18" charset="0"/>
              </a:rPr>
              <a:t>構造の再構成が出来ていた。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BCAD9CE7-CCD7-2433-FC2D-14AD0DE04E96}"/>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EC495917-8F80-5D1D-7600-E37534962232}"/>
              </a:ext>
            </a:extLst>
          </p:cNvPr>
          <p:cNvSpPr>
            <a:spLocks noGrp="1"/>
          </p:cNvSpPr>
          <p:nvPr>
            <p:ph type="sldNum" sz="quarter" idx="12"/>
          </p:nvPr>
        </p:nvSpPr>
        <p:spPr/>
        <p:txBody>
          <a:bodyPr/>
          <a:lstStyle/>
          <a:p>
            <a:fld id="{58559E05-BCEC-45BC-9BA0-4ACA84666899}" type="slidenum">
              <a:rPr lang="ja-JP" altLang="en-US" smtClean="0"/>
              <a:pPr/>
              <a:t>21</a:t>
            </a:fld>
            <a:endParaRPr lang="ja-JP" altLang="en-US"/>
          </a:p>
        </p:txBody>
      </p:sp>
      <p:graphicFrame>
        <p:nvGraphicFramePr>
          <p:cNvPr id="11" name="Group 55">
            <a:extLst>
              <a:ext uri="{FF2B5EF4-FFF2-40B4-BE49-F238E27FC236}">
                <a16:creationId xmlns:a16="http://schemas.microsoft.com/office/drawing/2014/main" id="{46CFAB89-1184-B6B2-CC86-B20024E889D4}"/>
              </a:ext>
            </a:extLst>
          </p:cNvPr>
          <p:cNvGraphicFramePr>
            <a:graphicFrameLocks noGrp="1"/>
          </p:cNvGraphicFramePr>
          <p:nvPr>
            <p:extLst>
              <p:ext uri="{D42A27DB-BD31-4B8C-83A1-F6EECF244321}">
                <p14:modId xmlns:p14="http://schemas.microsoft.com/office/powerpoint/2010/main" val="11802486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r>
                        <a:rPr lang="ja-JP" altLang="en-US" sz="2400" b="1" dirty="0">
                          <a:solidFill>
                            <a:srgbClr val="0071BC"/>
                          </a:solidFill>
                          <a:latin typeface="メイリオ"/>
                          <a:cs typeface="メイリオ" pitchFamily="50" charset="-128"/>
                        </a:rPr>
                        <a:t>：生成データの</a:t>
                      </a:r>
                      <a:r>
                        <a:rPr lang="en-US" altLang="ja-JP" sz="2400" b="1" dirty="0">
                          <a:solidFill>
                            <a:srgbClr val="0071BC"/>
                          </a:solidFill>
                          <a:latin typeface="メイリオ"/>
                          <a:cs typeface="メイリオ" pitchFamily="50" charset="-128"/>
                        </a:rPr>
                        <a:t>3D</a:t>
                      </a:r>
                      <a:r>
                        <a:rPr lang="ja-JP" altLang="en-US" sz="2400" b="1" dirty="0">
                          <a:solidFill>
                            <a:srgbClr val="0071BC"/>
                          </a:solidFill>
                          <a:latin typeface="メイリオ"/>
                          <a:cs typeface="メイリオ" pitchFamily="50" charset="-128"/>
                        </a:rPr>
                        <a:t>再構築</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7" name="テキスト ボックス 6">
            <a:extLst>
              <a:ext uri="{FF2B5EF4-FFF2-40B4-BE49-F238E27FC236}">
                <a16:creationId xmlns:a16="http://schemas.microsoft.com/office/drawing/2014/main" id="{473CEA43-1C5F-0E2E-4127-A1904693E288}"/>
              </a:ext>
            </a:extLst>
          </p:cNvPr>
          <p:cNvSpPr txBox="1"/>
          <p:nvPr/>
        </p:nvSpPr>
        <p:spPr>
          <a:xfrm>
            <a:off x="8200160" y="3355062"/>
            <a:ext cx="3284118" cy="1815882"/>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左：マウス腎臓データ</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右：マウス肝臓データ</a:t>
            </a:r>
            <a:endParaRPr lang="en-US" altLang="ja-JP" sz="1400" dirty="0">
              <a:solidFill>
                <a:schemeClr val="accent5">
                  <a:lumMod val="50000"/>
                </a:schemeClr>
              </a:solidFill>
              <a:latin typeface="+mn-ea"/>
            </a:endParaRPr>
          </a:p>
          <a:p>
            <a:br>
              <a:rPr kumimoji="1" lang="en-US" altLang="ja-JP" sz="1400" dirty="0">
                <a:solidFill>
                  <a:schemeClr val="accent5">
                    <a:lumMod val="50000"/>
                  </a:schemeClr>
                </a:solidFill>
                <a:latin typeface="+mn-ea"/>
              </a:rPr>
            </a:br>
            <a:r>
              <a:rPr lang="ja-JP" altLang="en-US" sz="1400" dirty="0">
                <a:solidFill>
                  <a:schemeClr val="accent5">
                    <a:lumMod val="50000"/>
                  </a:schemeClr>
                </a:solidFill>
                <a:latin typeface="+mn-ea"/>
              </a:rPr>
              <a:t>上の段：テストデータの再構成画像</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下の段：入力の異方性ボリュームと</a:t>
            </a:r>
            <a:br>
              <a:rPr lang="en-US" altLang="ja-JP" sz="1400" dirty="0">
                <a:solidFill>
                  <a:schemeClr val="accent5">
                    <a:lumMod val="50000"/>
                  </a:schemeClr>
                </a:solidFill>
                <a:latin typeface="+mn-ea"/>
              </a:rPr>
            </a:br>
            <a:r>
              <a:rPr lang="ja-JP" altLang="en-US" sz="1400" dirty="0">
                <a:solidFill>
                  <a:schemeClr val="accent5">
                    <a:lumMod val="50000"/>
                  </a:schemeClr>
                </a:solidFill>
                <a:latin typeface="+mn-ea"/>
              </a:rPr>
              <a:t>　　　　</a:t>
            </a:r>
            <a:r>
              <a:rPr lang="en-US" altLang="ja-JP" sz="1400" dirty="0" err="1">
                <a:solidFill>
                  <a:schemeClr val="accent5">
                    <a:lumMod val="50000"/>
                  </a:schemeClr>
                </a:solidFill>
                <a:latin typeface="+mn-ea"/>
              </a:rPr>
              <a:t>vEMDiffuse</a:t>
            </a:r>
            <a:r>
              <a:rPr lang="en-US" altLang="ja-JP" sz="1400" dirty="0">
                <a:solidFill>
                  <a:schemeClr val="accent5">
                    <a:lumMod val="50000"/>
                  </a:schemeClr>
                </a:solidFill>
                <a:latin typeface="+mn-ea"/>
              </a:rPr>
              <a:t>-a</a:t>
            </a:r>
            <a:r>
              <a:rPr lang="ja-JP" altLang="en-US" sz="1400" dirty="0">
                <a:solidFill>
                  <a:schemeClr val="accent5">
                    <a:lumMod val="50000"/>
                  </a:schemeClr>
                </a:solidFill>
                <a:latin typeface="+mn-ea"/>
              </a:rPr>
              <a:t>が生成した画像</a:t>
            </a:r>
            <a:br>
              <a:rPr lang="en-US" altLang="ja-JP" sz="1400" dirty="0">
                <a:solidFill>
                  <a:schemeClr val="accent5">
                    <a:lumMod val="50000"/>
                  </a:schemeClr>
                </a:solidFill>
                <a:latin typeface="+mn-ea"/>
              </a:rPr>
            </a:br>
            <a:r>
              <a:rPr lang="ja-JP" altLang="en-US" sz="1400" dirty="0">
                <a:solidFill>
                  <a:schemeClr val="accent5">
                    <a:lumMod val="50000"/>
                  </a:schemeClr>
                </a:solidFill>
                <a:latin typeface="+mn-ea"/>
              </a:rPr>
              <a:t>　　　　の一部をそれぞれ拡大して</a:t>
            </a:r>
            <a:r>
              <a:rPr lang="en-US" altLang="ja-JP" sz="1400" dirty="0">
                <a:solidFill>
                  <a:schemeClr val="accent5">
                    <a:lumMod val="50000"/>
                  </a:schemeClr>
                </a:solidFill>
                <a:latin typeface="+mn-ea"/>
              </a:rPr>
              <a:t>3D</a:t>
            </a:r>
          </a:p>
          <a:p>
            <a:r>
              <a:rPr lang="ja-JP" altLang="en-US" sz="1400" dirty="0">
                <a:solidFill>
                  <a:schemeClr val="accent5">
                    <a:lumMod val="50000"/>
                  </a:schemeClr>
                </a:solidFill>
                <a:latin typeface="+mn-ea"/>
              </a:rPr>
              <a:t>　　　　再構成した画像</a:t>
            </a:r>
            <a:endParaRPr lang="en-US" altLang="ja-JP" sz="1400" dirty="0">
              <a:solidFill>
                <a:schemeClr val="accent5">
                  <a:lumMod val="50000"/>
                </a:schemeClr>
              </a:solidFill>
              <a:latin typeface="+mn-ea"/>
            </a:endParaRPr>
          </a:p>
        </p:txBody>
      </p:sp>
      <p:pic>
        <p:nvPicPr>
          <p:cNvPr id="5" name="図 4">
            <a:extLst>
              <a:ext uri="{FF2B5EF4-FFF2-40B4-BE49-F238E27FC236}">
                <a16:creationId xmlns:a16="http://schemas.microsoft.com/office/drawing/2014/main" id="{160900EE-4E2D-9F2A-93B4-6B85CF4412CA}"/>
              </a:ext>
            </a:extLst>
          </p:cNvPr>
          <p:cNvPicPr>
            <a:picLocks noChangeAspect="1"/>
          </p:cNvPicPr>
          <p:nvPr/>
        </p:nvPicPr>
        <p:blipFill>
          <a:blip r:embed="rId3"/>
          <a:stretch>
            <a:fillRect/>
          </a:stretch>
        </p:blipFill>
        <p:spPr>
          <a:xfrm>
            <a:off x="1135891" y="2710623"/>
            <a:ext cx="3237875" cy="3104760"/>
          </a:xfrm>
          <a:prstGeom prst="rect">
            <a:avLst/>
          </a:prstGeom>
          <a:ln>
            <a:solidFill>
              <a:srgbClr val="002060"/>
            </a:solidFill>
          </a:ln>
        </p:spPr>
      </p:pic>
      <p:pic>
        <p:nvPicPr>
          <p:cNvPr id="8" name="図 7">
            <a:extLst>
              <a:ext uri="{FF2B5EF4-FFF2-40B4-BE49-F238E27FC236}">
                <a16:creationId xmlns:a16="http://schemas.microsoft.com/office/drawing/2014/main" id="{8F37DA8C-DB0B-F3C6-2BCE-9CDCE97C8927}"/>
              </a:ext>
            </a:extLst>
          </p:cNvPr>
          <p:cNvPicPr>
            <a:picLocks noChangeAspect="1"/>
          </p:cNvPicPr>
          <p:nvPr/>
        </p:nvPicPr>
        <p:blipFill>
          <a:blip r:embed="rId4"/>
          <a:stretch>
            <a:fillRect/>
          </a:stretch>
        </p:blipFill>
        <p:spPr>
          <a:xfrm>
            <a:off x="4644904" y="2710623"/>
            <a:ext cx="3284118" cy="3104760"/>
          </a:xfrm>
          <a:prstGeom prst="rect">
            <a:avLst/>
          </a:prstGeom>
          <a:ln>
            <a:solidFill>
              <a:srgbClr val="002060"/>
            </a:solidFill>
          </a:ln>
        </p:spPr>
      </p:pic>
    </p:spTree>
    <p:extLst>
      <p:ext uri="{BB962C8B-B14F-4D97-AF65-F5344CB8AC3E}">
        <p14:creationId xmlns:p14="http://schemas.microsoft.com/office/powerpoint/2010/main" val="203447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6D362BC7-C5D0-ECAB-EBB6-B94A48883C14}"/>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en-US" altLang="ja-JP" sz="1800" kern="100" dirty="0" err="1">
                <a:solidFill>
                  <a:schemeClr val="tx1">
                    <a:lumMod val="75000"/>
                    <a:lumOff val="25000"/>
                  </a:schemeClr>
                </a:solidFill>
                <a:latin typeface="+mn-ea"/>
                <a:ea typeface="+mn-ea"/>
                <a:cs typeface="Times New Roman" panose="02020603050405020304" pitchFamily="18" charset="0"/>
              </a:rPr>
              <a:t>OpenOrganelle</a:t>
            </a:r>
            <a:r>
              <a:rPr lang="ja-JP" altLang="en-US" sz="1800" kern="100" dirty="0">
                <a:solidFill>
                  <a:schemeClr val="tx1">
                    <a:lumMod val="75000"/>
                    <a:lumOff val="25000"/>
                  </a:schemeClr>
                </a:solidFill>
                <a:latin typeface="+mn-ea"/>
                <a:ea typeface="+mn-ea"/>
                <a:cs typeface="Times New Roman" panose="02020603050405020304" pitchFamily="18" charset="0"/>
              </a:rPr>
              <a:t>データとは異なる２種類のオープンデータセット（</a:t>
            </a:r>
            <a:r>
              <a:rPr lang="it-IT" altLang="ja-JP" sz="1800" kern="100" dirty="0">
                <a:solidFill>
                  <a:schemeClr val="tx1">
                    <a:lumMod val="75000"/>
                    <a:lumOff val="25000"/>
                  </a:schemeClr>
                </a:solidFill>
                <a:latin typeface="+mn-ea"/>
                <a:ea typeface="+mn-ea"/>
                <a:cs typeface="Times New Roman" panose="02020603050405020304" pitchFamily="18" charset="0"/>
              </a:rPr>
              <a:t>MICrONS multi-area Dataset</a:t>
            </a:r>
            <a:r>
              <a:rPr lang="ja-JP" altLang="en-US" sz="1800" kern="100" dirty="0">
                <a:solidFill>
                  <a:schemeClr val="tx1">
                    <a:lumMod val="75000"/>
                    <a:lumOff val="25000"/>
                  </a:schemeClr>
                </a:solidFill>
                <a:latin typeface="+mn-ea"/>
                <a:ea typeface="+mn-ea"/>
                <a:cs typeface="Times New Roman" panose="02020603050405020304" pitchFamily="18" charset="0"/>
              </a:rPr>
              <a:t>、</a:t>
            </a:r>
            <a:r>
              <a:rPr lang="it-IT" altLang="ja-JP" sz="1800" kern="100" dirty="0">
                <a:solidFill>
                  <a:schemeClr val="tx1">
                    <a:lumMod val="75000"/>
                    <a:lumOff val="25000"/>
                  </a:schemeClr>
                </a:solidFill>
                <a:latin typeface="+mn-ea"/>
                <a:ea typeface="+mn-ea"/>
                <a:cs typeface="Times New Roman" panose="02020603050405020304" pitchFamily="18" charset="0"/>
              </a:rPr>
              <a:t>FANC Dataset</a:t>
            </a:r>
            <a:r>
              <a:rPr lang="ja-JP" altLang="en-US" sz="1800" kern="100" dirty="0">
                <a:solidFill>
                  <a:schemeClr val="tx1">
                    <a:lumMod val="75000"/>
                    <a:lumOff val="25000"/>
                  </a:schemeClr>
                </a:solidFill>
                <a:latin typeface="+mn-ea"/>
                <a:ea typeface="+mn-ea"/>
                <a:cs typeface="Times New Roman" panose="02020603050405020304" pitchFamily="18" charset="0"/>
              </a:rPr>
              <a:t>）においても、等方性ボリュームの再構成が行えるか検証した。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その結果、いずれも「</a:t>
            </a:r>
            <a:r>
              <a:rPr lang="nn-NO" altLang="ja-JP" sz="1800" kern="100" dirty="0">
                <a:solidFill>
                  <a:schemeClr val="tx1">
                    <a:lumMod val="75000"/>
                    <a:lumOff val="25000"/>
                  </a:schemeClr>
                </a:solidFill>
                <a:latin typeface="+mn-ea"/>
                <a:ea typeface="+mn-ea"/>
                <a:cs typeface="Times New Roman" panose="02020603050405020304" pitchFamily="18" charset="0"/>
              </a:rPr>
              <a:t>8 nm × 8 nm × 40 nm</a:t>
            </a:r>
            <a:r>
              <a:rPr lang="ja-JP" altLang="en-US" sz="1800" kern="100" dirty="0">
                <a:solidFill>
                  <a:schemeClr val="tx1">
                    <a:lumMod val="75000"/>
                    <a:lumOff val="25000"/>
                  </a:schemeClr>
                </a:solidFill>
                <a:latin typeface="+mn-ea"/>
                <a:ea typeface="+mn-ea"/>
                <a:cs typeface="Times New Roman" panose="02020603050405020304" pitchFamily="18" charset="0"/>
              </a:rPr>
              <a:t>」の異方性ボリュームから、「</a:t>
            </a:r>
            <a:r>
              <a:rPr lang="nn-NO" altLang="ja-JP" sz="1800" kern="100" dirty="0">
                <a:solidFill>
                  <a:schemeClr val="tx1">
                    <a:lumMod val="75000"/>
                    <a:lumOff val="25000"/>
                  </a:schemeClr>
                </a:solidFill>
                <a:latin typeface="+mn-ea"/>
                <a:ea typeface="+mn-ea"/>
                <a:cs typeface="Times New Roman" panose="02020603050405020304" pitchFamily="18" charset="0"/>
              </a:rPr>
              <a:t>8 nm × 8 nm × 8 nm</a:t>
            </a:r>
            <a:r>
              <a:rPr lang="ja-JP" altLang="en-US" sz="1800" kern="100" dirty="0">
                <a:solidFill>
                  <a:schemeClr val="tx1">
                    <a:lumMod val="75000"/>
                    <a:lumOff val="25000"/>
                  </a:schemeClr>
                </a:solidFill>
                <a:latin typeface="+mn-ea"/>
                <a:ea typeface="+mn-ea"/>
                <a:cs typeface="Times New Roman" panose="02020603050405020304" pitchFamily="18" charset="0"/>
              </a:rPr>
              <a:t>」の等方性ボリュームに再構成することを確認した。また、</a:t>
            </a:r>
            <a:r>
              <a:rPr lang="en-US" altLang="ja-JP" sz="1800" kern="100" dirty="0">
                <a:solidFill>
                  <a:schemeClr val="tx1">
                    <a:lumMod val="75000"/>
                    <a:lumOff val="25000"/>
                  </a:schemeClr>
                </a:solidFill>
                <a:latin typeface="+mn-ea"/>
                <a:ea typeface="+mn-ea"/>
                <a:cs typeface="Times New Roman" panose="02020603050405020304" pitchFamily="18" charset="0"/>
              </a:rPr>
              <a:t>FANC</a:t>
            </a:r>
            <a:r>
              <a:rPr lang="ja-JP" altLang="en-US" sz="1800" kern="100" dirty="0">
                <a:solidFill>
                  <a:schemeClr val="tx1">
                    <a:lumMod val="75000"/>
                    <a:lumOff val="25000"/>
                  </a:schemeClr>
                </a:solidFill>
                <a:latin typeface="+mn-ea"/>
                <a:ea typeface="+mn-ea"/>
                <a:cs typeface="Times New Roman" panose="02020603050405020304" pitchFamily="18" charset="0"/>
              </a:rPr>
              <a:t>データセットにおいては、 「</a:t>
            </a:r>
            <a:r>
              <a:rPr lang="nn-NO" altLang="ja-JP" sz="1800" kern="100" dirty="0">
                <a:solidFill>
                  <a:schemeClr val="tx1">
                    <a:lumMod val="75000"/>
                    <a:lumOff val="25000"/>
                  </a:schemeClr>
                </a:solidFill>
                <a:latin typeface="+mn-ea"/>
                <a:ea typeface="+mn-ea"/>
                <a:cs typeface="Times New Roman" panose="02020603050405020304" pitchFamily="18" charset="0"/>
              </a:rPr>
              <a:t>4 nm × 4 nm × 40 nm</a:t>
            </a:r>
            <a:r>
              <a:rPr lang="ja-JP" altLang="en-US" sz="1800" kern="100" dirty="0">
                <a:solidFill>
                  <a:schemeClr val="tx1">
                    <a:lumMod val="75000"/>
                    <a:lumOff val="25000"/>
                  </a:schemeClr>
                </a:solidFill>
                <a:latin typeface="+mn-ea"/>
                <a:ea typeface="+mn-ea"/>
                <a:cs typeface="Times New Roman" panose="02020603050405020304" pitchFamily="18" charset="0"/>
              </a:rPr>
              <a:t>」の異方性ボリュームから、「</a:t>
            </a:r>
            <a:r>
              <a:rPr lang="nn-NO" altLang="ja-JP" sz="1800" kern="100" dirty="0">
                <a:solidFill>
                  <a:schemeClr val="tx1">
                    <a:lumMod val="75000"/>
                    <a:lumOff val="25000"/>
                  </a:schemeClr>
                </a:solidFill>
                <a:latin typeface="+mn-ea"/>
                <a:ea typeface="+mn-ea"/>
                <a:cs typeface="Times New Roman" panose="02020603050405020304" pitchFamily="18" charset="0"/>
              </a:rPr>
              <a:t>4 nm × 4 nm × 4 nm</a:t>
            </a:r>
            <a:r>
              <a:rPr lang="ja-JP" altLang="en-US" sz="1800" kern="100" dirty="0">
                <a:solidFill>
                  <a:schemeClr val="tx1">
                    <a:lumMod val="75000"/>
                    <a:lumOff val="25000"/>
                  </a:schemeClr>
                </a:solidFill>
                <a:latin typeface="+mn-ea"/>
                <a:ea typeface="+mn-ea"/>
                <a:cs typeface="Times New Roman" panose="02020603050405020304" pitchFamily="18" charset="0"/>
              </a:rPr>
              <a:t>」の等方性ボリュームを再構成することも併せて確認した。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42853523"/>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a:t>
                      </a:r>
                      <a:r>
                        <a:rPr lang="en-US" altLang="ja-JP" sz="2400" b="1" dirty="0">
                          <a:solidFill>
                            <a:srgbClr val="0071BC"/>
                          </a:solidFill>
                          <a:latin typeface="メイリオ"/>
                          <a:cs typeface="メイリオ" pitchFamily="50" charset="-128"/>
                        </a:rPr>
                        <a:t>-a</a:t>
                      </a:r>
                      <a:r>
                        <a:rPr lang="ja-JP" altLang="en-US" sz="2400" b="1" dirty="0">
                          <a:solidFill>
                            <a:srgbClr val="0071BC"/>
                          </a:solidFill>
                          <a:latin typeface="メイリオ"/>
                          <a:cs typeface="メイリオ" pitchFamily="50" charset="-128"/>
                        </a:rPr>
                        <a:t>：オープンデータセットへの適用</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6" name="グループ化 5">
            <a:extLst>
              <a:ext uri="{FF2B5EF4-FFF2-40B4-BE49-F238E27FC236}">
                <a16:creationId xmlns:a16="http://schemas.microsoft.com/office/drawing/2014/main" id="{03D10B46-A308-EE56-14DA-FD132E54B50B}"/>
              </a:ext>
            </a:extLst>
          </p:cNvPr>
          <p:cNvGrpSpPr/>
          <p:nvPr/>
        </p:nvGrpSpPr>
        <p:grpSpPr>
          <a:xfrm>
            <a:off x="893835" y="3788316"/>
            <a:ext cx="6872361" cy="2743026"/>
            <a:chOff x="2700506" y="3429000"/>
            <a:chExt cx="6872361" cy="2743026"/>
          </a:xfrm>
        </p:grpSpPr>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BD313DE3-7225-619F-D6E5-0D497D345867}"/>
                </a:ext>
              </a:extLst>
            </p:cNvPr>
            <p:cNvPicPr>
              <a:picLocks noChangeAspect="1"/>
            </p:cNvPicPr>
            <p:nvPr/>
          </p:nvPicPr>
          <p:blipFill>
            <a:blip r:embed="rId3"/>
            <a:stretch>
              <a:fillRect/>
            </a:stretch>
          </p:blipFill>
          <p:spPr>
            <a:xfrm>
              <a:off x="2700506" y="3429001"/>
              <a:ext cx="3199551" cy="2743025"/>
            </a:xfrm>
            <a:prstGeom prst="rect">
              <a:avLst/>
            </a:prstGeom>
            <a:ln>
              <a:solidFill>
                <a:srgbClr val="002060"/>
              </a:solidFill>
            </a:ln>
          </p:spPr>
        </p:pic>
        <p:pic>
          <p:nvPicPr>
            <p:cNvPr id="5" name="図 4" descr="QR コード が含まれている画像&#10;&#10;自動的に生成された説明">
              <a:extLst>
                <a:ext uri="{FF2B5EF4-FFF2-40B4-BE49-F238E27FC236}">
                  <a16:creationId xmlns:a16="http://schemas.microsoft.com/office/drawing/2014/main" id="{03D1A0A7-2833-E8A9-D519-1871DEBA3FB9}"/>
                </a:ext>
              </a:extLst>
            </p:cNvPr>
            <p:cNvPicPr>
              <a:picLocks noChangeAspect="1"/>
            </p:cNvPicPr>
            <p:nvPr/>
          </p:nvPicPr>
          <p:blipFill>
            <a:blip r:embed="rId4"/>
            <a:stretch>
              <a:fillRect/>
            </a:stretch>
          </p:blipFill>
          <p:spPr>
            <a:xfrm>
              <a:off x="6357258" y="3429000"/>
              <a:ext cx="3215609" cy="2743025"/>
            </a:xfrm>
            <a:prstGeom prst="rect">
              <a:avLst/>
            </a:prstGeom>
            <a:ln>
              <a:solidFill>
                <a:srgbClr val="002060"/>
              </a:solidFill>
            </a:ln>
          </p:spPr>
        </p:pic>
      </p:grpSp>
      <p:sp>
        <p:nvSpPr>
          <p:cNvPr id="7" name="テキスト ボックス 6">
            <a:extLst>
              <a:ext uri="{FF2B5EF4-FFF2-40B4-BE49-F238E27FC236}">
                <a16:creationId xmlns:a16="http://schemas.microsoft.com/office/drawing/2014/main" id="{29C338E4-610E-D65E-D6BE-F932790C6826}"/>
              </a:ext>
            </a:extLst>
          </p:cNvPr>
          <p:cNvSpPr txBox="1"/>
          <p:nvPr/>
        </p:nvSpPr>
        <p:spPr>
          <a:xfrm>
            <a:off x="8210008" y="4359610"/>
            <a:ext cx="3284118" cy="1600438"/>
          </a:xfrm>
          <a:prstGeom prst="rect">
            <a:avLst/>
          </a:prstGeom>
          <a:noFill/>
          <a:ln>
            <a:solidFill>
              <a:srgbClr val="002060"/>
            </a:solidFill>
          </a:ln>
        </p:spPr>
        <p:txBody>
          <a:bodyPr wrap="square" rtlCol="0">
            <a:spAutoFit/>
          </a:bodyPr>
          <a:lstStyle/>
          <a:p>
            <a:r>
              <a:rPr kumimoji="1" lang="ja-JP" altLang="en-US" sz="1400" dirty="0">
                <a:solidFill>
                  <a:schemeClr val="accent5">
                    <a:lumMod val="50000"/>
                  </a:schemeClr>
                </a:solidFill>
                <a:latin typeface="+mn-ea"/>
              </a:rPr>
              <a:t>左：</a:t>
            </a:r>
            <a:r>
              <a:rPr kumimoji="1" lang="en-US" altLang="ja-JP" sz="1400" dirty="0" err="1">
                <a:solidFill>
                  <a:schemeClr val="accent5">
                    <a:lumMod val="50000"/>
                  </a:schemeClr>
                </a:solidFill>
                <a:latin typeface="+mn-ea"/>
              </a:rPr>
              <a:t>MICrONS</a:t>
            </a:r>
            <a:r>
              <a:rPr kumimoji="1" lang="ja-JP" altLang="en-US" sz="1400" dirty="0">
                <a:solidFill>
                  <a:schemeClr val="accent5">
                    <a:lumMod val="50000"/>
                  </a:schemeClr>
                </a:solidFill>
                <a:latin typeface="+mn-ea"/>
              </a:rPr>
              <a:t>データ</a:t>
            </a:r>
            <a:endParaRPr kumimoji="1" lang="en-US" altLang="ja-JP" sz="1400" dirty="0">
              <a:solidFill>
                <a:schemeClr val="accent5">
                  <a:lumMod val="50000"/>
                </a:schemeClr>
              </a:solidFill>
              <a:latin typeface="+mn-ea"/>
            </a:endParaRPr>
          </a:p>
          <a:p>
            <a:r>
              <a:rPr kumimoji="1" lang="ja-JP" altLang="en-US" sz="1400" dirty="0">
                <a:solidFill>
                  <a:schemeClr val="accent5">
                    <a:lumMod val="50000"/>
                  </a:schemeClr>
                </a:solidFill>
                <a:latin typeface="+mn-ea"/>
              </a:rPr>
              <a:t>右：</a:t>
            </a:r>
            <a:r>
              <a:rPr kumimoji="1" lang="en-US" altLang="ja-JP" sz="1400" dirty="0">
                <a:solidFill>
                  <a:schemeClr val="accent5">
                    <a:lumMod val="50000"/>
                  </a:schemeClr>
                </a:solidFill>
                <a:latin typeface="+mn-ea"/>
              </a:rPr>
              <a:t>FANC</a:t>
            </a:r>
            <a:r>
              <a:rPr kumimoji="1" lang="ja-JP" altLang="en-US" sz="1400" dirty="0">
                <a:solidFill>
                  <a:schemeClr val="accent5">
                    <a:lumMod val="50000"/>
                  </a:schemeClr>
                </a:solidFill>
                <a:latin typeface="+mn-ea"/>
              </a:rPr>
              <a:t>データ</a:t>
            </a:r>
            <a:endParaRPr lang="en-US" altLang="ja-JP" sz="1400" dirty="0">
              <a:solidFill>
                <a:schemeClr val="accent5">
                  <a:lumMod val="50000"/>
                </a:schemeClr>
              </a:solidFill>
              <a:latin typeface="+mn-ea"/>
            </a:endParaRPr>
          </a:p>
          <a:p>
            <a:br>
              <a:rPr kumimoji="1" lang="en-US" altLang="ja-JP" sz="1400" dirty="0">
                <a:solidFill>
                  <a:schemeClr val="accent5">
                    <a:lumMod val="50000"/>
                  </a:schemeClr>
                </a:solidFill>
                <a:latin typeface="+mn-ea"/>
              </a:rPr>
            </a:br>
            <a:r>
              <a:rPr lang="ja-JP" altLang="en-US" sz="1400" dirty="0">
                <a:solidFill>
                  <a:schemeClr val="accent5">
                    <a:lumMod val="50000"/>
                  </a:schemeClr>
                </a:solidFill>
                <a:latin typeface="+mn-ea"/>
              </a:rPr>
              <a:t>上の段：入力の異方性ボリュームと</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a:t>
            </a:r>
            <a:r>
              <a:rPr lang="en-US" altLang="ja-JP" sz="1400" dirty="0" err="1">
                <a:solidFill>
                  <a:schemeClr val="accent5">
                    <a:lumMod val="50000"/>
                  </a:schemeClr>
                </a:solidFill>
                <a:latin typeface="+mn-ea"/>
              </a:rPr>
              <a:t>vEMDiffuse</a:t>
            </a:r>
            <a:r>
              <a:rPr lang="en-US" altLang="ja-JP" sz="1400" dirty="0">
                <a:solidFill>
                  <a:schemeClr val="accent5">
                    <a:lumMod val="50000"/>
                  </a:schemeClr>
                </a:solidFill>
                <a:latin typeface="+mn-ea"/>
              </a:rPr>
              <a:t>-a</a:t>
            </a:r>
            <a:r>
              <a:rPr lang="ja-JP" altLang="en-US" sz="1400" dirty="0">
                <a:solidFill>
                  <a:schemeClr val="accent5">
                    <a:lumMod val="50000"/>
                  </a:schemeClr>
                </a:solidFill>
                <a:latin typeface="+mn-ea"/>
              </a:rPr>
              <a:t>が生成した画像</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下の段：上の段の一部</a:t>
            </a:r>
            <a:r>
              <a:rPr lang="en-US" altLang="ja-JP" sz="1400" dirty="0">
                <a:solidFill>
                  <a:schemeClr val="accent5">
                    <a:lumMod val="50000"/>
                  </a:schemeClr>
                </a:solidFill>
                <a:latin typeface="+mn-ea"/>
              </a:rPr>
              <a:t>(</a:t>
            </a:r>
            <a:r>
              <a:rPr lang="ja-JP" altLang="en-US" sz="1400" dirty="0">
                <a:solidFill>
                  <a:schemeClr val="accent5">
                    <a:lumMod val="50000"/>
                  </a:schemeClr>
                </a:solidFill>
                <a:latin typeface="+mn-ea"/>
              </a:rPr>
              <a:t>白枠</a:t>
            </a:r>
            <a:r>
              <a:rPr lang="en-US" altLang="ja-JP" sz="1400" dirty="0">
                <a:solidFill>
                  <a:schemeClr val="accent5">
                    <a:lumMod val="50000"/>
                  </a:schemeClr>
                </a:solidFill>
                <a:latin typeface="+mn-ea"/>
              </a:rPr>
              <a:t>)</a:t>
            </a:r>
            <a:r>
              <a:rPr lang="ja-JP" altLang="en-US" sz="1400" dirty="0">
                <a:solidFill>
                  <a:schemeClr val="accent5">
                    <a:lumMod val="50000"/>
                  </a:schemeClr>
                </a:solidFill>
                <a:latin typeface="+mn-ea"/>
              </a:rPr>
              <a:t>を</a:t>
            </a:r>
            <a:endParaRPr lang="en-US" altLang="ja-JP" sz="1400" dirty="0">
              <a:solidFill>
                <a:schemeClr val="accent5">
                  <a:lumMod val="50000"/>
                </a:schemeClr>
              </a:solidFill>
              <a:latin typeface="+mn-ea"/>
            </a:endParaRPr>
          </a:p>
          <a:p>
            <a:r>
              <a:rPr lang="ja-JP" altLang="en-US" sz="1400" dirty="0">
                <a:solidFill>
                  <a:schemeClr val="accent5">
                    <a:lumMod val="50000"/>
                  </a:schemeClr>
                </a:solidFill>
                <a:latin typeface="+mn-ea"/>
              </a:rPr>
              <a:t>　　　　それぞれ拡大した画像</a:t>
            </a:r>
            <a:endParaRPr lang="en-US" altLang="ja-JP" sz="1400" dirty="0">
              <a:solidFill>
                <a:schemeClr val="accent5">
                  <a:lumMod val="50000"/>
                </a:schemeClr>
              </a:solidFill>
              <a:latin typeface="+mn-ea"/>
            </a:endParaRPr>
          </a:p>
        </p:txBody>
      </p:sp>
    </p:spTree>
    <p:extLst>
      <p:ext uri="{BB962C8B-B14F-4D97-AF65-F5344CB8AC3E}">
        <p14:creationId xmlns:p14="http://schemas.microsoft.com/office/powerpoint/2010/main" val="377732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377C43EE-8D2E-F668-104B-A636CC95D143}"/>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2000" b="1" dirty="0" err="1">
                <a:latin typeface="+mn-ea"/>
                <a:ea typeface="+mn-ea"/>
              </a:rPr>
              <a:t>EMDiffuse</a:t>
            </a:r>
            <a:r>
              <a:rPr kumimoji="1" lang="en-US" altLang="ja-JP" sz="2000" b="1" dirty="0">
                <a:latin typeface="+mn-ea"/>
                <a:ea typeface="+mn-ea"/>
              </a:rPr>
              <a:t>: a diffusion-based deep learning method augmenting ultrastructural imaging and volume electron microscopy</a:t>
            </a:r>
          </a:p>
          <a:p>
            <a:pPr defTabSz="914400">
              <a:lnSpc>
                <a:spcPct val="110000"/>
              </a:lnSpc>
            </a:pPr>
            <a:r>
              <a:rPr lang="en-US" altLang="ja-JP" sz="1400" dirty="0" err="1">
                <a:latin typeface="+mn-ea"/>
                <a:ea typeface="+mn-ea"/>
              </a:rPr>
              <a:t>Chixiang</a:t>
            </a:r>
            <a:r>
              <a:rPr lang="en-US" altLang="ja-JP" sz="1400" dirty="0">
                <a:latin typeface="+mn-ea"/>
                <a:ea typeface="+mn-ea"/>
              </a:rPr>
              <a:t> Lu, Kai Chen, Heng Qiu, </a:t>
            </a:r>
            <a:r>
              <a:rPr lang="en-US" altLang="ja-JP" sz="1400" dirty="0" err="1">
                <a:latin typeface="+mn-ea"/>
                <a:ea typeface="+mn-ea"/>
              </a:rPr>
              <a:t>Xiaojun</a:t>
            </a:r>
            <a:r>
              <a:rPr lang="en-US" altLang="ja-JP" sz="1400" dirty="0">
                <a:latin typeface="+mn-ea"/>
                <a:ea typeface="+mn-ea"/>
              </a:rPr>
              <a:t> Chen, Gu Chen, </a:t>
            </a:r>
            <a:r>
              <a:rPr lang="en-US" altLang="ja-JP" sz="1400" dirty="0" err="1">
                <a:latin typeface="+mn-ea"/>
                <a:ea typeface="+mn-ea"/>
              </a:rPr>
              <a:t>Xiaojuan</a:t>
            </a:r>
            <a:r>
              <a:rPr lang="en-US" altLang="ja-JP" sz="1400" dirty="0">
                <a:latin typeface="+mn-ea"/>
                <a:ea typeface="+mn-ea"/>
              </a:rPr>
              <a:t> Qi, </a:t>
            </a:r>
            <a:r>
              <a:rPr lang="en-US" altLang="ja-JP" sz="1400" dirty="0" err="1">
                <a:latin typeface="+mn-ea"/>
                <a:ea typeface="+mn-ea"/>
              </a:rPr>
              <a:t>Haibo</a:t>
            </a:r>
            <a:r>
              <a:rPr lang="en-US" altLang="ja-JP" sz="1400" dirty="0">
                <a:latin typeface="+mn-ea"/>
                <a:ea typeface="+mn-ea"/>
              </a:rPr>
              <a:t> Jiang, (2023)</a:t>
            </a:r>
          </a:p>
          <a:p>
            <a:pPr defTabSz="914400">
              <a:lnSpc>
                <a:spcPct val="110000"/>
              </a:lnSpc>
            </a:pPr>
            <a:endParaRPr lang="en-US" altLang="ja-JP" sz="1600" dirty="0">
              <a:latin typeface="+mn-ea"/>
              <a:ea typeface="+mn-ea"/>
            </a:endParaRPr>
          </a:p>
          <a:p>
            <a:r>
              <a:rPr lang="ja-JP" altLang="en-US" sz="1600" kern="0" dirty="0">
                <a:solidFill>
                  <a:schemeClr val="tx1">
                    <a:lumMod val="75000"/>
                    <a:lumOff val="25000"/>
                  </a:schemeClr>
                </a:solidFill>
                <a:latin typeface="+mn-ea"/>
                <a:ea typeface="+mn-ea"/>
              </a:rPr>
              <a:t>電子顕微鏡（</a:t>
            </a:r>
            <a:r>
              <a:rPr lang="en-US" altLang="ja-JP" sz="1600" kern="0" dirty="0">
                <a:solidFill>
                  <a:schemeClr val="tx1">
                    <a:lumMod val="75000"/>
                    <a:lumOff val="25000"/>
                  </a:schemeClr>
                </a:solidFill>
                <a:latin typeface="+mn-ea"/>
                <a:ea typeface="+mn-ea"/>
              </a:rPr>
              <a:t>EM</a:t>
            </a:r>
            <a:r>
              <a:rPr lang="ja-JP" altLang="en-US" sz="1600" kern="0" dirty="0">
                <a:solidFill>
                  <a:schemeClr val="tx1">
                    <a:lumMod val="75000"/>
                    <a:lumOff val="25000"/>
                  </a:schemeClr>
                </a:solidFill>
                <a:latin typeface="+mn-ea"/>
                <a:ea typeface="+mn-ea"/>
              </a:rPr>
              <a:t>）、ボリューム電子顕微鏡（</a:t>
            </a:r>
            <a:r>
              <a:rPr lang="en-US" altLang="ja-JP" sz="1600" kern="0" dirty="0" err="1">
                <a:solidFill>
                  <a:schemeClr val="tx1">
                    <a:lumMod val="75000"/>
                    <a:lumOff val="25000"/>
                  </a:schemeClr>
                </a:solidFill>
                <a:latin typeface="+mn-ea"/>
                <a:ea typeface="+mn-ea"/>
              </a:rPr>
              <a:t>vEM</a:t>
            </a:r>
            <a:r>
              <a:rPr lang="ja-JP" altLang="en-US" sz="1600" kern="0" dirty="0">
                <a:solidFill>
                  <a:schemeClr val="tx1">
                    <a:lumMod val="75000"/>
                    <a:lumOff val="25000"/>
                  </a:schemeClr>
                </a:solidFill>
                <a:latin typeface="+mn-ea"/>
                <a:ea typeface="+mn-ea"/>
              </a:rPr>
              <a:t>）は、</a:t>
            </a:r>
            <a:r>
              <a:rPr lang="en-US" altLang="ja-JP" sz="1600" kern="0" dirty="0">
                <a:solidFill>
                  <a:schemeClr val="tx1">
                    <a:lumMod val="75000"/>
                    <a:lumOff val="25000"/>
                  </a:schemeClr>
                </a:solidFill>
                <a:latin typeface="+mn-ea"/>
                <a:ea typeface="+mn-ea"/>
              </a:rPr>
              <a:t>2</a:t>
            </a:r>
            <a:r>
              <a:rPr lang="ja-JP" altLang="en-US" sz="1600" kern="0" dirty="0">
                <a:solidFill>
                  <a:schemeClr val="tx1">
                    <a:lumMod val="75000"/>
                    <a:lumOff val="25000"/>
                  </a:schemeClr>
                </a:solidFill>
                <a:latin typeface="+mn-ea"/>
                <a:ea typeface="+mn-ea"/>
              </a:rPr>
              <a:t>次元および</a:t>
            </a:r>
            <a:r>
              <a:rPr lang="en-US" altLang="ja-JP" sz="1600" kern="0" dirty="0">
                <a:solidFill>
                  <a:schemeClr val="tx1">
                    <a:lumMod val="75000"/>
                    <a:lumOff val="25000"/>
                  </a:schemeClr>
                </a:solidFill>
                <a:latin typeface="+mn-ea"/>
                <a:ea typeface="+mn-ea"/>
              </a:rPr>
              <a:t>3</a:t>
            </a:r>
            <a:r>
              <a:rPr lang="ja-JP" altLang="en-US" sz="1600" kern="0" dirty="0">
                <a:solidFill>
                  <a:schemeClr val="tx1">
                    <a:lumMod val="75000"/>
                    <a:lumOff val="25000"/>
                  </a:schemeClr>
                </a:solidFill>
                <a:latin typeface="+mn-ea"/>
                <a:ea typeface="+mn-ea"/>
              </a:rPr>
              <a:t>次元でのナノスケールの超微細な構造をイメージングできるようにした。しかし、イメージングの速度と品質のトレードオフにより、達成可能なイメージングの領域と体積が制限されている。また、</a:t>
            </a:r>
            <a:r>
              <a:rPr lang="en-US" altLang="ja-JP" sz="1600" kern="0" dirty="0" err="1">
                <a:solidFill>
                  <a:schemeClr val="tx1">
                    <a:lumMod val="75000"/>
                    <a:lumOff val="25000"/>
                  </a:schemeClr>
                </a:solidFill>
                <a:latin typeface="+mn-ea"/>
                <a:ea typeface="+mn-ea"/>
              </a:rPr>
              <a:t>vEM</a:t>
            </a:r>
            <a:r>
              <a:rPr lang="ja-JP" altLang="en-US" sz="1600" kern="0" dirty="0">
                <a:solidFill>
                  <a:schemeClr val="tx1">
                    <a:lumMod val="75000"/>
                    <a:lumOff val="25000"/>
                  </a:schemeClr>
                </a:solidFill>
                <a:latin typeface="+mn-ea"/>
                <a:ea typeface="+mn-ea"/>
              </a:rPr>
              <a:t>を用いた大容量の生物学的ボリュームの等方性イメージングも達成できていない。</a:t>
            </a:r>
            <a:endParaRPr lang="en-US" altLang="ja-JP" sz="1600" kern="0" dirty="0">
              <a:solidFill>
                <a:schemeClr val="tx1">
                  <a:lumMod val="75000"/>
                  <a:lumOff val="25000"/>
                </a:schemeClr>
              </a:solidFill>
              <a:latin typeface="+mn-ea"/>
              <a:ea typeface="+mn-ea"/>
            </a:endParaRPr>
          </a:p>
          <a:p>
            <a:r>
              <a:rPr lang="ja-JP" altLang="en-US" sz="1600" kern="0" dirty="0">
                <a:solidFill>
                  <a:schemeClr val="tx1">
                    <a:lumMod val="75000"/>
                    <a:lumOff val="25000"/>
                  </a:schemeClr>
                </a:solidFill>
                <a:latin typeface="+mn-ea"/>
                <a:ea typeface="+mn-ea"/>
              </a:rPr>
              <a:t>そこで、最新の拡散モデルを活用して </a:t>
            </a:r>
            <a:r>
              <a:rPr lang="en-US" altLang="ja-JP" sz="1600" kern="0" dirty="0">
                <a:solidFill>
                  <a:schemeClr val="tx1">
                    <a:lumMod val="75000"/>
                    <a:lumOff val="25000"/>
                  </a:schemeClr>
                </a:solidFill>
                <a:latin typeface="+mn-ea"/>
                <a:ea typeface="+mn-ea"/>
              </a:rPr>
              <a:t>EM</a:t>
            </a:r>
            <a:r>
              <a:rPr lang="ja-JP" altLang="en-US" sz="1600" kern="0" dirty="0">
                <a:solidFill>
                  <a:schemeClr val="tx1">
                    <a:lumMod val="75000"/>
                    <a:lumOff val="25000"/>
                  </a:schemeClr>
                </a:solidFill>
                <a:latin typeface="+mn-ea"/>
                <a:ea typeface="+mn-ea"/>
              </a:rPr>
              <a:t> 及び </a:t>
            </a:r>
            <a:r>
              <a:rPr lang="en-US" altLang="ja-JP" sz="1600" kern="0" dirty="0" err="1">
                <a:solidFill>
                  <a:schemeClr val="tx1">
                    <a:lumMod val="75000"/>
                    <a:lumOff val="25000"/>
                  </a:schemeClr>
                </a:solidFill>
                <a:latin typeface="+mn-ea"/>
                <a:ea typeface="+mn-ea"/>
              </a:rPr>
              <a:t>vEM</a:t>
            </a:r>
            <a:r>
              <a:rPr lang="en-US" altLang="ja-JP" sz="1600" kern="0" dirty="0">
                <a:solidFill>
                  <a:schemeClr val="tx1">
                    <a:lumMod val="75000"/>
                    <a:lumOff val="25000"/>
                  </a:schemeClr>
                </a:solidFill>
                <a:latin typeface="+mn-ea"/>
                <a:ea typeface="+mn-ea"/>
              </a:rPr>
              <a:t> </a:t>
            </a:r>
            <a:r>
              <a:rPr lang="ja-JP" altLang="en-US" sz="1600" kern="0" dirty="0">
                <a:solidFill>
                  <a:schemeClr val="tx1">
                    <a:lumMod val="75000"/>
                    <a:lumOff val="25000"/>
                  </a:schemeClr>
                </a:solidFill>
                <a:latin typeface="+mn-ea"/>
                <a:ea typeface="+mn-ea"/>
              </a:rPr>
              <a:t>の機能を強化するよう設計されたアルゴリズムである「</a:t>
            </a:r>
            <a:r>
              <a:rPr lang="en-US" altLang="ja-JP" sz="1600" kern="0" dirty="0" err="1">
                <a:solidFill>
                  <a:schemeClr val="tx1">
                    <a:lumMod val="75000"/>
                    <a:lumOff val="25000"/>
                  </a:schemeClr>
                </a:solidFill>
                <a:latin typeface="+mn-ea"/>
                <a:ea typeface="+mn-ea"/>
              </a:rPr>
              <a:t>EMDiffuse</a:t>
            </a:r>
            <a:r>
              <a:rPr lang="ja-JP" altLang="en-US" sz="1600" kern="0" dirty="0">
                <a:solidFill>
                  <a:schemeClr val="tx1">
                    <a:lumMod val="75000"/>
                    <a:lumOff val="25000"/>
                  </a:schemeClr>
                </a:solidFill>
                <a:latin typeface="+mn-ea"/>
                <a:ea typeface="+mn-ea"/>
              </a:rPr>
              <a:t>」を提案した。</a:t>
            </a:r>
            <a:endParaRPr lang="en-US" altLang="ja-JP" sz="1600" kern="0" dirty="0">
              <a:solidFill>
                <a:schemeClr val="tx1">
                  <a:lumMod val="75000"/>
                  <a:lumOff val="25000"/>
                </a:schemeClr>
              </a:solidFill>
              <a:latin typeface="+mn-ea"/>
              <a:ea typeface="+mn-ea"/>
            </a:endParaRPr>
          </a:p>
          <a:p>
            <a:r>
              <a:rPr lang="en-US" altLang="ja-JP" sz="1600" kern="0" dirty="0" err="1">
                <a:solidFill>
                  <a:schemeClr val="tx1">
                    <a:lumMod val="75000"/>
                    <a:lumOff val="25000"/>
                  </a:schemeClr>
                </a:solidFill>
                <a:latin typeface="+mn-ea"/>
                <a:ea typeface="+mn-ea"/>
              </a:rPr>
              <a:t>EMDiffuse</a:t>
            </a:r>
            <a:r>
              <a:rPr lang="ja-JP" altLang="en-US" sz="1600" kern="0" dirty="0">
                <a:solidFill>
                  <a:schemeClr val="tx1">
                    <a:lumMod val="75000"/>
                    <a:lumOff val="25000"/>
                  </a:schemeClr>
                </a:solidFill>
                <a:latin typeface="+mn-ea"/>
                <a:ea typeface="+mn-ea"/>
              </a:rPr>
              <a:t>はノイズ除去と超解像度に優れており、不自然な平滑性を排除したイメージング予測は最大</a:t>
            </a:r>
            <a:r>
              <a:rPr lang="en-US" altLang="ja-JP" sz="1600" kern="0" dirty="0">
                <a:solidFill>
                  <a:schemeClr val="tx1">
                    <a:lumMod val="75000"/>
                    <a:lumOff val="25000"/>
                  </a:schemeClr>
                </a:solidFill>
                <a:latin typeface="+mn-ea"/>
                <a:ea typeface="+mn-ea"/>
              </a:rPr>
              <a:t>30%</a:t>
            </a:r>
            <a:r>
              <a:rPr lang="ja-JP" altLang="en-US" sz="1600" kern="0" dirty="0">
                <a:solidFill>
                  <a:schemeClr val="tx1">
                    <a:lumMod val="75000"/>
                    <a:lumOff val="25000"/>
                  </a:schemeClr>
                </a:solidFill>
                <a:latin typeface="+mn-ea"/>
                <a:ea typeface="+mn-ea"/>
              </a:rPr>
              <a:t>解像度を向上させることが出来る。また、等方性 </a:t>
            </a:r>
            <a:r>
              <a:rPr lang="en-US" altLang="ja-JP" sz="1600" kern="0" dirty="0" err="1">
                <a:solidFill>
                  <a:schemeClr val="tx1">
                    <a:lumMod val="75000"/>
                    <a:lumOff val="25000"/>
                  </a:schemeClr>
                </a:solidFill>
                <a:latin typeface="+mn-ea"/>
                <a:ea typeface="+mn-ea"/>
              </a:rPr>
              <a:t>vEM</a:t>
            </a:r>
            <a:r>
              <a:rPr lang="en-US" altLang="ja-JP" sz="1600" kern="0" dirty="0">
                <a:solidFill>
                  <a:schemeClr val="tx1">
                    <a:lumMod val="75000"/>
                    <a:lumOff val="25000"/>
                  </a:schemeClr>
                </a:solidFill>
                <a:latin typeface="+mn-ea"/>
                <a:ea typeface="+mn-ea"/>
              </a:rPr>
              <a:t> </a:t>
            </a:r>
            <a:r>
              <a:rPr lang="ja-JP" altLang="en-US" sz="1600" kern="0" dirty="0">
                <a:solidFill>
                  <a:schemeClr val="tx1">
                    <a:lumMod val="75000"/>
                    <a:lumOff val="25000"/>
                  </a:schemeClr>
                </a:solidFill>
                <a:latin typeface="+mn-ea"/>
                <a:ea typeface="+mn-ea"/>
              </a:rPr>
              <a:t>再構築タスクにも対応しており、特定の機関でしか使えない高度な</a:t>
            </a:r>
            <a:r>
              <a:rPr lang="en-US" altLang="ja-JP" sz="1600" kern="0" dirty="0">
                <a:solidFill>
                  <a:schemeClr val="tx1">
                    <a:lumMod val="75000"/>
                    <a:lumOff val="25000"/>
                  </a:schemeClr>
                </a:solidFill>
                <a:latin typeface="+mn-ea"/>
                <a:ea typeface="+mn-ea"/>
              </a:rPr>
              <a:t>FIB-SEM</a:t>
            </a:r>
            <a:r>
              <a:rPr lang="en-US" altLang="ja-JP" sz="1050" kern="0" dirty="0">
                <a:solidFill>
                  <a:schemeClr val="tx1">
                    <a:lumMod val="75000"/>
                    <a:lumOff val="25000"/>
                  </a:schemeClr>
                </a:solidFill>
                <a:latin typeface="+mn-ea"/>
                <a:ea typeface="+mn-ea"/>
              </a:rPr>
              <a:t>※</a:t>
            </a:r>
            <a:r>
              <a:rPr lang="ja-JP" altLang="en-US" sz="1600" kern="0" dirty="0">
                <a:solidFill>
                  <a:schemeClr val="tx1">
                    <a:lumMod val="75000"/>
                    <a:lumOff val="25000"/>
                  </a:schemeClr>
                </a:solidFill>
                <a:latin typeface="+mn-ea"/>
                <a:ea typeface="+mn-ea"/>
              </a:rPr>
              <a:t>を用いて再構成した等方性ボリュームデータと同等のボリュームデータを、異方性ボリュームの学習データのみで学習した</a:t>
            </a:r>
            <a:r>
              <a:rPr lang="en-US" altLang="ja-JP" sz="1600" kern="0" dirty="0" err="1">
                <a:solidFill>
                  <a:schemeClr val="tx1">
                    <a:lumMod val="75000"/>
                    <a:lumOff val="25000"/>
                  </a:schemeClr>
                </a:solidFill>
                <a:latin typeface="+mn-ea"/>
                <a:ea typeface="+mn-ea"/>
              </a:rPr>
              <a:t>EMDiffuse</a:t>
            </a:r>
            <a:r>
              <a:rPr lang="ja-JP" altLang="en-US" sz="1600" kern="0" dirty="0">
                <a:solidFill>
                  <a:schemeClr val="tx1">
                    <a:lumMod val="75000"/>
                    <a:lumOff val="25000"/>
                  </a:schemeClr>
                </a:solidFill>
                <a:latin typeface="+mn-ea"/>
                <a:ea typeface="+mn-ea"/>
              </a:rPr>
              <a:t>モデルで生成することが出来る。</a:t>
            </a:r>
            <a:endParaRPr lang="en-US" altLang="ja-JP" sz="16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4515902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3" name="テキスト ボックス 12">
            <a:extLst>
              <a:ext uri="{FF2B5EF4-FFF2-40B4-BE49-F238E27FC236}">
                <a16:creationId xmlns:a16="http://schemas.microsoft.com/office/drawing/2014/main" id="{B5F26F5F-9F91-2A8F-541A-2DFCF366DD45}"/>
              </a:ext>
            </a:extLst>
          </p:cNvPr>
          <p:cNvSpPr txBox="1"/>
          <p:nvPr/>
        </p:nvSpPr>
        <p:spPr>
          <a:xfrm>
            <a:off x="450022" y="6062967"/>
            <a:ext cx="9391650" cy="307777"/>
          </a:xfrm>
          <a:prstGeom prst="rect">
            <a:avLst/>
          </a:prstGeom>
          <a:noFill/>
        </p:spPr>
        <p:txBody>
          <a:bodyPr wrap="square">
            <a:spAutoFit/>
          </a:bodyPr>
          <a:lstStyle/>
          <a:p>
            <a:pPr marL="342900" indent="-342900">
              <a:buFont typeface="Tahoma" panose="020B0604030504040204" pitchFamily="34" charset="0"/>
              <a:buChar char="※"/>
            </a:pPr>
            <a:r>
              <a:rPr lang="en-US" altLang="ja-JP" sz="1400" b="0" i="0" dirty="0">
                <a:solidFill>
                  <a:srgbClr val="4D5156"/>
                </a:solidFill>
                <a:effectLst/>
                <a:latin typeface="+mn-ea"/>
              </a:rPr>
              <a:t>FIB-SEM(Focused Ion. Beam System)…</a:t>
            </a:r>
            <a:r>
              <a:rPr lang="ja-JP" altLang="en-US" sz="1400" b="0" i="0" dirty="0">
                <a:solidFill>
                  <a:srgbClr val="4D5156"/>
                </a:solidFill>
                <a:effectLst/>
                <a:latin typeface="+mn-ea"/>
              </a:rPr>
              <a:t>集束イオンビームを用いた微細加工機能と走査電子顕微鏡</a:t>
            </a:r>
            <a:endParaRPr lang="ja-JP" altLang="en-US" sz="1400" dirty="0">
              <a:latin typeface="+mn-ea"/>
            </a:endParaRPr>
          </a:p>
        </p:txBody>
      </p:sp>
    </p:spTree>
    <p:extLst>
      <p:ext uri="{BB962C8B-B14F-4D97-AF65-F5344CB8AC3E}">
        <p14:creationId xmlns:p14="http://schemas.microsoft.com/office/powerpoint/2010/main" val="45173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C81E904D-0706-594A-7F22-40A29AA8646D}"/>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2000" b="1" dirty="0" err="1">
                <a:latin typeface="+mn-ea"/>
                <a:ea typeface="+mn-ea"/>
              </a:rPr>
              <a:t>EMDiffuse</a:t>
            </a:r>
            <a:r>
              <a:rPr kumimoji="1" lang="en-US" altLang="ja-JP" sz="2000" b="1" dirty="0">
                <a:latin typeface="+mn-ea"/>
                <a:ea typeface="+mn-ea"/>
              </a:rPr>
              <a:t>: a diffusion-based deep learning method augmenting ultrastructural imaging and volume electron microscopy</a:t>
            </a:r>
          </a:p>
          <a:p>
            <a:pPr defTabSz="914400">
              <a:lnSpc>
                <a:spcPct val="110000"/>
              </a:lnSpc>
            </a:pPr>
            <a:r>
              <a:rPr lang="en-US" altLang="ja-JP" sz="1400" dirty="0" err="1">
                <a:latin typeface="+mn-ea"/>
                <a:ea typeface="+mn-ea"/>
              </a:rPr>
              <a:t>Chixiang</a:t>
            </a:r>
            <a:r>
              <a:rPr lang="en-US" altLang="ja-JP" sz="1400" dirty="0">
                <a:latin typeface="+mn-ea"/>
                <a:ea typeface="+mn-ea"/>
              </a:rPr>
              <a:t> Lu, Kai Chen, Heng Qiu, </a:t>
            </a:r>
            <a:r>
              <a:rPr lang="en-US" altLang="ja-JP" sz="1400" dirty="0" err="1">
                <a:latin typeface="+mn-ea"/>
                <a:ea typeface="+mn-ea"/>
              </a:rPr>
              <a:t>Xiaojun</a:t>
            </a:r>
            <a:r>
              <a:rPr lang="en-US" altLang="ja-JP" sz="1400" dirty="0">
                <a:latin typeface="+mn-ea"/>
                <a:ea typeface="+mn-ea"/>
              </a:rPr>
              <a:t> Chen, Gu Chen, </a:t>
            </a:r>
            <a:r>
              <a:rPr lang="en-US" altLang="ja-JP" sz="1400" dirty="0" err="1">
                <a:latin typeface="+mn-ea"/>
                <a:ea typeface="+mn-ea"/>
              </a:rPr>
              <a:t>Xiaojuan</a:t>
            </a:r>
            <a:r>
              <a:rPr lang="en-US" altLang="ja-JP" sz="1400" dirty="0">
                <a:latin typeface="+mn-ea"/>
                <a:ea typeface="+mn-ea"/>
              </a:rPr>
              <a:t> Qi, </a:t>
            </a:r>
            <a:r>
              <a:rPr lang="en-US" altLang="ja-JP" sz="1400" dirty="0" err="1">
                <a:latin typeface="+mn-ea"/>
                <a:ea typeface="+mn-ea"/>
              </a:rPr>
              <a:t>Haibo</a:t>
            </a:r>
            <a:r>
              <a:rPr lang="en-US" altLang="ja-JP" sz="1400" dirty="0">
                <a:latin typeface="+mn-ea"/>
                <a:ea typeface="+mn-ea"/>
              </a:rPr>
              <a:t> Jiang, (2023)</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46440375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5" name="表 4">
            <a:extLst>
              <a:ext uri="{FF2B5EF4-FFF2-40B4-BE49-F238E27FC236}">
                <a16:creationId xmlns:a16="http://schemas.microsoft.com/office/drawing/2014/main" id="{74A5E0D9-7F2E-0275-0FF5-565A316B2563}"/>
              </a:ext>
            </a:extLst>
          </p:cNvPr>
          <p:cNvGraphicFramePr>
            <a:graphicFrameLocks noGrp="1"/>
          </p:cNvGraphicFramePr>
          <p:nvPr>
            <p:extLst>
              <p:ext uri="{D42A27DB-BD31-4B8C-83A1-F6EECF244321}">
                <p14:modId xmlns:p14="http://schemas.microsoft.com/office/powerpoint/2010/main" val="426611229"/>
              </p:ext>
            </p:extLst>
          </p:nvPr>
        </p:nvGraphicFramePr>
        <p:xfrm>
          <a:off x="908705" y="3401849"/>
          <a:ext cx="10445761" cy="1808060"/>
        </p:xfrm>
        <a:graphic>
          <a:graphicData uri="http://schemas.openxmlformats.org/drawingml/2006/table">
            <a:tbl>
              <a:tblPr bandRow="1">
                <a:tableStyleId>{5940675A-B579-460E-94D1-54222C63F5DA}</a:tableStyleId>
              </a:tblPr>
              <a:tblGrid>
                <a:gridCol w="2043430">
                  <a:extLst>
                    <a:ext uri="{9D8B030D-6E8A-4147-A177-3AD203B41FA5}">
                      <a16:colId xmlns:a16="http://schemas.microsoft.com/office/drawing/2014/main" val="2231672995"/>
                    </a:ext>
                  </a:extLst>
                </a:gridCol>
                <a:gridCol w="8402331">
                  <a:extLst>
                    <a:ext uri="{9D8B030D-6E8A-4147-A177-3AD203B41FA5}">
                      <a16:colId xmlns:a16="http://schemas.microsoft.com/office/drawing/2014/main" val="2633054024"/>
                    </a:ext>
                  </a:extLst>
                </a:gridCol>
              </a:tblGrid>
              <a:tr h="452015">
                <a:tc>
                  <a:txBody>
                    <a:bodyPr/>
                    <a:lstStyle/>
                    <a:p>
                      <a:pPr algn="l"/>
                      <a:r>
                        <a:rPr kumimoji="1" lang="ja-JP" altLang="en-US" sz="2000" b="1" dirty="0">
                          <a:solidFill>
                            <a:schemeClr val="bg1"/>
                          </a:solidFill>
                        </a:rPr>
                        <a:t>論文</a:t>
                      </a:r>
                      <a:r>
                        <a:rPr kumimoji="1" lang="en-US" altLang="ja-JP" sz="2000" b="1" dirty="0">
                          <a:solidFill>
                            <a:schemeClr val="bg1"/>
                          </a:solidFill>
                        </a:rPr>
                        <a:t>URL</a:t>
                      </a:r>
                      <a:endParaRPr kumimoji="1" lang="ja-JP" altLang="en-US" sz="2000" b="1" dirty="0">
                        <a:solidFill>
                          <a:schemeClr val="bg1"/>
                        </a:solidFill>
                      </a:endParaRPr>
                    </a:p>
                  </a:txBody>
                  <a:tcPr anchor="ctr">
                    <a:solidFill>
                      <a:srgbClr val="002060"/>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altLang="ja-JP" sz="2000" kern="0" dirty="0">
                          <a:solidFill>
                            <a:schemeClr val="tx1">
                              <a:lumMod val="75000"/>
                              <a:lumOff val="25000"/>
                            </a:schemeClr>
                          </a:solidFill>
                          <a:hlinkClick r:id="rId3"/>
                        </a:rPr>
                        <a:t>https://www.biorxiv.org/content/10.1101/2023.07.12.548636v1</a:t>
                      </a:r>
                      <a:endParaRPr lang="en-US" altLang="ja-JP" sz="2000" kern="0" dirty="0">
                        <a:solidFill>
                          <a:schemeClr val="tx1">
                            <a:lumMod val="75000"/>
                            <a:lumOff val="25000"/>
                          </a:schemeClr>
                        </a:solidFill>
                      </a:endParaRPr>
                    </a:p>
                  </a:txBody>
                  <a:tcPr anchor="ctr"/>
                </a:tc>
                <a:extLst>
                  <a:ext uri="{0D108BD9-81ED-4DB2-BD59-A6C34878D82A}">
                    <a16:rowId xmlns:a16="http://schemas.microsoft.com/office/drawing/2014/main" val="2091226355"/>
                  </a:ext>
                </a:extLst>
              </a:tr>
              <a:tr h="452015">
                <a:tc>
                  <a:txBody>
                    <a:bodyPr/>
                    <a:lstStyle/>
                    <a:p>
                      <a:pPr algn="l"/>
                      <a:r>
                        <a:rPr kumimoji="1" lang="ja-JP" altLang="en-US" sz="2000" b="1" dirty="0">
                          <a:solidFill>
                            <a:schemeClr val="bg1"/>
                          </a:solidFill>
                        </a:rPr>
                        <a:t>被引用数</a:t>
                      </a:r>
                    </a:p>
                  </a:txBody>
                  <a:tcPr anchor="ctr">
                    <a:solidFill>
                      <a:srgbClr val="002060"/>
                    </a:solidFill>
                  </a:tcPr>
                </a:tc>
                <a:tc>
                  <a:txBody>
                    <a:bodyPr/>
                    <a:lstStyle/>
                    <a:p>
                      <a:r>
                        <a:rPr kumimoji="1" lang="en-US" altLang="ja-JP" sz="2000" dirty="0"/>
                        <a:t>2</a:t>
                      </a:r>
                      <a:r>
                        <a:rPr kumimoji="1" lang="ja-JP" altLang="en-US" sz="2000" dirty="0"/>
                        <a:t>件</a:t>
                      </a:r>
                    </a:p>
                  </a:txBody>
                  <a:tcPr anchor="ctr"/>
                </a:tc>
                <a:extLst>
                  <a:ext uri="{0D108BD9-81ED-4DB2-BD59-A6C34878D82A}">
                    <a16:rowId xmlns:a16="http://schemas.microsoft.com/office/drawing/2014/main" val="2823167107"/>
                  </a:ext>
                </a:extLst>
              </a:tr>
              <a:tr h="452015">
                <a:tc>
                  <a:txBody>
                    <a:bodyPr/>
                    <a:lstStyle/>
                    <a:p>
                      <a:pPr algn="l"/>
                      <a:r>
                        <a:rPr kumimoji="1" lang="en-US" altLang="ja-JP" sz="2000" b="1" dirty="0" err="1">
                          <a:solidFill>
                            <a:schemeClr val="bg1"/>
                          </a:solidFill>
                        </a:rPr>
                        <a:t>Github</a:t>
                      </a:r>
                      <a:r>
                        <a:rPr kumimoji="1" lang="en-US" altLang="ja-JP" sz="2000" b="1" dirty="0">
                          <a:solidFill>
                            <a:schemeClr val="bg1"/>
                          </a:solidFill>
                        </a:rPr>
                        <a:t> URL</a:t>
                      </a:r>
                      <a:endParaRPr kumimoji="1" lang="ja-JP" altLang="en-US" sz="2000" b="1" dirty="0">
                        <a:solidFill>
                          <a:schemeClr val="bg1"/>
                        </a:solidFill>
                      </a:endParaRPr>
                    </a:p>
                  </a:txBody>
                  <a:tcPr anchor="ctr">
                    <a:solidFill>
                      <a:srgbClr val="002060"/>
                    </a:solidFill>
                  </a:tcPr>
                </a:tc>
                <a:tc>
                  <a:txBody>
                    <a:bodyPr/>
                    <a:lstStyle/>
                    <a:p>
                      <a:r>
                        <a:rPr kumimoji="1" lang="en-US" altLang="ja-JP" sz="2000" dirty="0">
                          <a:hlinkClick r:id="rId4"/>
                        </a:rPr>
                        <a:t>https://github.com/Luchixiang/EMDiffuse</a:t>
                      </a:r>
                      <a:endParaRPr kumimoji="1" lang="ja-JP" altLang="en-US" sz="2000" dirty="0"/>
                    </a:p>
                  </a:txBody>
                  <a:tcPr anchor="ctr"/>
                </a:tc>
                <a:extLst>
                  <a:ext uri="{0D108BD9-81ED-4DB2-BD59-A6C34878D82A}">
                    <a16:rowId xmlns:a16="http://schemas.microsoft.com/office/drawing/2014/main" val="2813915110"/>
                  </a:ext>
                </a:extLst>
              </a:tr>
              <a:tr h="452015">
                <a:tc>
                  <a:txBody>
                    <a:bodyPr/>
                    <a:lstStyle/>
                    <a:p>
                      <a:pPr algn="l"/>
                      <a:r>
                        <a:rPr kumimoji="1" lang="en-US" altLang="ja-JP" sz="2000" b="1" dirty="0">
                          <a:solidFill>
                            <a:schemeClr val="bg1"/>
                          </a:solidFill>
                        </a:rPr>
                        <a:t>OSS</a:t>
                      </a:r>
                      <a:r>
                        <a:rPr kumimoji="1" lang="ja-JP" altLang="en-US" sz="2000" b="1" dirty="0">
                          <a:solidFill>
                            <a:schemeClr val="bg1"/>
                          </a:solidFill>
                        </a:rPr>
                        <a:t>ライセンス</a:t>
                      </a:r>
                    </a:p>
                  </a:txBody>
                  <a:tcPr anchor="ctr">
                    <a:solidFill>
                      <a:srgbClr val="002060"/>
                    </a:solidFill>
                  </a:tcPr>
                </a:tc>
                <a:tc>
                  <a:txBody>
                    <a:bodyPr/>
                    <a:lstStyle/>
                    <a:p>
                      <a:r>
                        <a:rPr kumimoji="1" lang="en-US" altLang="ja-JP" sz="2000" dirty="0"/>
                        <a:t>No License</a:t>
                      </a:r>
                      <a:endParaRPr kumimoji="1" lang="ja-JP" altLang="en-US" sz="2000" dirty="0"/>
                    </a:p>
                  </a:txBody>
                  <a:tcPr anchor="ctr"/>
                </a:tc>
                <a:extLst>
                  <a:ext uri="{0D108BD9-81ED-4DB2-BD59-A6C34878D82A}">
                    <a16:rowId xmlns:a16="http://schemas.microsoft.com/office/drawing/2014/main" val="4003331719"/>
                  </a:ext>
                </a:extLst>
              </a:tr>
            </a:tbl>
          </a:graphicData>
        </a:graphic>
      </p:graphicFrame>
    </p:spTree>
    <p:extLst>
      <p:ext uri="{BB962C8B-B14F-4D97-AF65-F5344CB8AC3E}">
        <p14:creationId xmlns:p14="http://schemas.microsoft.com/office/powerpoint/2010/main" val="353787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DE622DF0-4A8D-3012-628C-EC5878AE2A42}"/>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rPr>
              <a:t>EM</a:t>
            </a:r>
            <a:r>
              <a:rPr kumimoji="1" lang="ja-JP" altLang="en-US" sz="1800" b="1" i="0" u="sng" strike="noStrike" kern="1200" cap="none" spc="0" normalizeH="0" baseline="0" noProof="0" dirty="0">
                <a:ln>
                  <a:noFill/>
                </a:ln>
                <a:solidFill>
                  <a:srgbClr val="5B9BD5">
                    <a:lumMod val="50000"/>
                  </a:srgbClr>
                </a:solidFill>
                <a:effectLst/>
                <a:uLnTx/>
                <a:uFillTx/>
                <a:latin typeface="+mn-ea"/>
                <a:ea typeface="+mn-ea"/>
                <a:cs typeface="+mn-cs"/>
              </a:rPr>
              <a:t>、</a:t>
            </a:r>
            <a:r>
              <a:rPr kumimoji="1" lang="en-US" altLang="ja-JP" sz="1800" b="1" i="0" u="sng" strike="noStrike" kern="1200" cap="none" spc="0" normalizeH="0" baseline="0" noProof="0" dirty="0" err="1">
                <a:ln>
                  <a:noFill/>
                </a:ln>
                <a:solidFill>
                  <a:srgbClr val="5B9BD5">
                    <a:lumMod val="50000"/>
                  </a:srgbClr>
                </a:solidFill>
                <a:effectLst/>
                <a:uLnTx/>
                <a:uFillTx/>
                <a:latin typeface="+mn-ea"/>
                <a:ea typeface="+mn-ea"/>
                <a:cs typeface="+mn-cs"/>
              </a:rPr>
              <a:t>vEM</a:t>
            </a:r>
            <a:r>
              <a:rPr kumimoji="1" lang="ja-JP" altLang="en-US" sz="1800" b="1" i="0" u="sng" strike="noStrike" kern="1200" cap="none" spc="0" normalizeH="0" baseline="0" noProof="0" dirty="0">
                <a:ln>
                  <a:noFill/>
                </a:ln>
                <a:solidFill>
                  <a:srgbClr val="5B9BD5">
                    <a:lumMod val="50000"/>
                  </a:srgbClr>
                </a:solidFill>
                <a:effectLst/>
                <a:uLnTx/>
                <a:uFillTx/>
                <a:latin typeface="+mn-ea"/>
                <a:ea typeface="+mn-ea"/>
                <a:cs typeface="+mn-cs"/>
              </a:rPr>
              <a:t>における課題</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r>
              <a:rPr kumimoji="1" lang="ja-JP" altLang="en-US" sz="1800" dirty="0">
                <a:latin typeface="+mn-ea"/>
                <a:ea typeface="+mn-ea"/>
              </a:rPr>
              <a:t>ナノスケールの細胞構造を正確にマッピングする為には、信号対雑音比 </a:t>
            </a:r>
            <a:r>
              <a:rPr kumimoji="1" lang="en-US" altLang="ja-JP" sz="1800" dirty="0">
                <a:latin typeface="+mn-ea"/>
                <a:ea typeface="+mn-ea"/>
              </a:rPr>
              <a:t>(SNR) </a:t>
            </a:r>
            <a:r>
              <a:rPr kumimoji="1" lang="ja-JP" altLang="en-US" sz="1800" dirty="0">
                <a:latin typeface="+mn-ea"/>
                <a:ea typeface="+mn-ea"/>
              </a:rPr>
              <a:t>を高める必要があるが、その為にはイメージング速度を下げる必要がありピクセルあたりの滞留時間が長くなり、イメージングの領域と体積が制限されてしまう。</a:t>
            </a:r>
            <a:endParaRPr kumimoji="1" lang="en-US" altLang="ja-JP" sz="1800" dirty="0">
              <a:latin typeface="+mn-ea"/>
              <a:ea typeface="+mn-ea"/>
            </a:endParaRPr>
          </a:p>
          <a:p>
            <a:endParaRPr lang="en-US" altLang="ja-JP" sz="1800" dirty="0">
              <a:latin typeface="+mn-ea"/>
              <a:ea typeface="+mn-ea"/>
            </a:endParaRPr>
          </a:p>
          <a:p>
            <a:r>
              <a:rPr kumimoji="1" lang="ja-JP" altLang="en-US" sz="1800" b="1" i="0" u="sng" strike="noStrike" kern="1200" cap="none" spc="0" normalizeH="0" baseline="0" noProof="0" dirty="0">
                <a:ln>
                  <a:noFill/>
                </a:ln>
                <a:solidFill>
                  <a:srgbClr val="5B9BD5">
                    <a:lumMod val="50000"/>
                  </a:srgbClr>
                </a:solidFill>
                <a:effectLst/>
                <a:uLnTx/>
                <a:uFillTx/>
                <a:latin typeface="+mn-ea"/>
                <a:ea typeface="+mn-ea"/>
                <a:cs typeface="+mn-cs"/>
              </a:rPr>
              <a:t>ディープラーニング技術を使用したノイズ除去および超解像度タスクにおける課題</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r>
              <a:rPr lang="ja-JP" altLang="en-US" sz="1800" dirty="0">
                <a:latin typeface="+mn-ea"/>
                <a:ea typeface="+mn-ea"/>
              </a:rPr>
              <a:t>大きく以下の</a:t>
            </a:r>
            <a:r>
              <a:rPr lang="en-US" altLang="ja-JP" sz="1800" dirty="0">
                <a:latin typeface="+mn-ea"/>
                <a:ea typeface="+mn-ea"/>
              </a:rPr>
              <a:t>3</a:t>
            </a:r>
            <a:r>
              <a:rPr lang="ja-JP" altLang="en-US" sz="1800" dirty="0">
                <a:latin typeface="+mn-ea"/>
                <a:ea typeface="+mn-ea"/>
              </a:rPr>
              <a:t>つの課題がある。</a:t>
            </a:r>
            <a:endParaRPr lang="en-US" altLang="ja-JP" sz="1800" dirty="0">
              <a:latin typeface="+mn-ea"/>
              <a:ea typeface="+mn-ea"/>
            </a:endParaRPr>
          </a:p>
          <a:p>
            <a:pPr marL="342900" indent="-342900">
              <a:buFont typeface="+mj-lt"/>
              <a:buAutoNum type="arabicPeriod"/>
            </a:pPr>
            <a:r>
              <a:rPr lang="ja-JP" altLang="en-US" sz="1800" dirty="0">
                <a:latin typeface="+mn-ea"/>
                <a:ea typeface="+mn-ea"/>
              </a:rPr>
              <a:t>ほとんどの手法が回帰ベースであり、低周波モードの学習が強調されているため、過度に平滑化された予測が生成されてしまう。また、幾つかの手法では</a:t>
            </a:r>
            <a:r>
              <a:rPr lang="en-US" altLang="ja-JP" sz="1800" dirty="0" err="1">
                <a:latin typeface="+mn-ea"/>
                <a:ea typeface="+mn-ea"/>
              </a:rPr>
              <a:t>CycleGAN</a:t>
            </a:r>
            <a:r>
              <a:rPr lang="ja-JP" altLang="en-US" sz="1800" dirty="0">
                <a:latin typeface="+mn-ea"/>
                <a:ea typeface="+mn-ea"/>
              </a:rPr>
              <a:t>ベースのアプローチを用いているが、トレーニングプロセスが不安定になり、幾何学的変換の処理能力が制限される可能性がある。</a:t>
            </a:r>
            <a:endParaRPr lang="en-US" altLang="ja-JP" sz="1800" dirty="0">
              <a:latin typeface="+mn-ea"/>
              <a:ea typeface="+mn-ea"/>
            </a:endParaRPr>
          </a:p>
          <a:p>
            <a:pPr marL="342900" indent="-342900">
              <a:buFont typeface="+mj-lt"/>
              <a:buAutoNum type="arabicPeriod"/>
            </a:pPr>
            <a:r>
              <a:rPr lang="ja-JP" altLang="en-US" sz="1800" dirty="0">
                <a:latin typeface="+mn-ea"/>
                <a:ea typeface="+mn-ea"/>
              </a:rPr>
              <a:t>現在の手法は光学顕微鏡用に設計されているのに対し、</a:t>
            </a:r>
            <a:r>
              <a:rPr lang="en-US" altLang="ja-JP" sz="1800" dirty="0">
                <a:latin typeface="+mn-ea"/>
                <a:ea typeface="+mn-ea"/>
              </a:rPr>
              <a:t>EM</a:t>
            </a:r>
            <a:r>
              <a:rPr lang="ja-JP" altLang="en-US" sz="1800" dirty="0">
                <a:latin typeface="+mn-ea"/>
                <a:ea typeface="+mn-ea"/>
              </a:rPr>
              <a:t>画像は「複雑なナノスケール構造」、「未解明のノイズモデル」、および「単一チャネルの限られた画像情報」が含まれているため、画質向上タスクがより困難になっている。</a:t>
            </a:r>
          </a:p>
          <a:p>
            <a:pPr marL="342900" indent="-342900">
              <a:buFont typeface="+mj-lt"/>
              <a:buAutoNum type="arabicPeriod"/>
            </a:pPr>
            <a:r>
              <a:rPr lang="ja-JP" altLang="en-US" sz="1800" dirty="0">
                <a:latin typeface="+mn-ea"/>
                <a:ea typeface="+mn-ea"/>
              </a:rPr>
              <a:t>現在の方法はどれも、予測の信頼性評価を提供できない。</a:t>
            </a:r>
            <a:endParaRPr lang="en-US" altLang="ja-JP" sz="1800" dirty="0">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86888878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背景</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901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4DBC7-C69B-5F32-DA67-29A3D2F26FF6}"/>
            </a:ext>
          </a:extLst>
        </p:cNvPr>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A664D6CF-56E9-9298-ECA6-78446156C6C0}"/>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endParaRPr lang="en-US" altLang="ja-JP" sz="1800" dirty="0">
              <a:latin typeface="+mn-ea"/>
              <a:ea typeface="+mn-ea"/>
            </a:endParaRPr>
          </a:p>
        </p:txBody>
      </p:sp>
      <p:sp>
        <p:nvSpPr>
          <p:cNvPr id="2" name="タイトル 1">
            <a:extLst>
              <a:ext uri="{FF2B5EF4-FFF2-40B4-BE49-F238E27FC236}">
                <a16:creationId xmlns:a16="http://schemas.microsoft.com/office/drawing/2014/main" id="{89ECC66D-19CF-3E11-AFFF-F12D588E7CE3}"/>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F5F55152-7FAB-EF08-BF9F-E3AD750F7E61}"/>
              </a:ext>
            </a:extLst>
          </p:cNvPr>
          <p:cNvSpPr>
            <a:spLocks noGrp="1"/>
          </p:cNvSpPr>
          <p:nvPr>
            <p:ph type="sldNum" sz="quarter" idx="12"/>
          </p:nvPr>
        </p:nvSpPr>
        <p:spPr/>
        <p:txBody>
          <a:bodyPr/>
          <a:lstStyle/>
          <a:p>
            <a:fld id="{58559E05-BCEC-45BC-9BA0-4ACA84666899}" type="slidenum">
              <a:rPr lang="ja-JP" altLang="en-US" smtClean="0"/>
              <a:pPr/>
              <a:t>6</a:t>
            </a:fld>
            <a:endParaRPr lang="ja-JP" altLang="en-US"/>
          </a:p>
        </p:txBody>
      </p:sp>
      <p:graphicFrame>
        <p:nvGraphicFramePr>
          <p:cNvPr id="11" name="Group 55">
            <a:extLst>
              <a:ext uri="{FF2B5EF4-FFF2-40B4-BE49-F238E27FC236}">
                <a16:creationId xmlns:a16="http://schemas.microsoft.com/office/drawing/2014/main" id="{455F8495-E2B5-509D-4196-A507D9FFE4B4}"/>
              </a:ext>
            </a:extLst>
          </p:cNvPr>
          <p:cNvGraphicFramePr>
            <a:graphicFrameLocks noGrp="1"/>
          </p:cNvGraphicFramePr>
          <p:nvPr>
            <p:extLst>
              <p:ext uri="{D42A27DB-BD31-4B8C-83A1-F6EECF244321}">
                <p14:modId xmlns:p14="http://schemas.microsoft.com/office/powerpoint/2010/main" val="304713214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EMDiffuse</a:t>
                      </a:r>
                      <a:r>
                        <a:rPr lang="ja-JP" altLang="en-US" sz="2400" b="1" dirty="0">
                          <a:solidFill>
                            <a:srgbClr val="0071BC"/>
                          </a:solidFill>
                          <a:latin typeface="メイリオ"/>
                          <a:cs typeface="メイリオ" pitchFamily="50" charset="-128"/>
                        </a:rPr>
                        <a:t>の基本構造</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9" name="図 8">
            <a:extLst>
              <a:ext uri="{FF2B5EF4-FFF2-40B4-BE49-F238E27FC236}">
                <a16:creationId xmlns:a16="http://schemas.microsoft.com/office/drawing/2014/main" id="{E3E34C99-5237-7511-4D02-6271A8743C4A}"/>
              </a:ext>
            </a:extLst>
          </p:cNvPr>
          <p:cNvPicPr>
            <a:picLocks noChangeAspect="1"/>
          </p:cNvPicPr>
          <p:nvPr/>
        </p:nvPicPr>
        <p:blipFill>
          <a:blip r:embed="rId3"/>
          <a:stretch>
            <a:fillRect/>
          </a:stretch>
        </p:blipFill>
        <p:spPr>
          <a:xfrm>
            <a:off x="6131585" y="3095883"/>
            <a:ext cx="5366043" cy="2971718"/>
          </a:xfrm>
          <a:prstGeom prst="rect">
            <a:avLst/>
          </a:prstGeom>
          <a:ln>
            <a:solidFill>
              <a:srgbClr val="002060"/>
            </a:solidFill>
          </a:ln>
        </p:spPr>
      </p:pic>
      <p:sp>
        <p:nvSpPr>
          <p:cNvPr id="14" name="テキスト ボックス 13">
            <a:extLst>
              <a:ext uri="{FF2B5EF4-FFF2-40B4-BE49-F238E27FC236}">
                <a16:creationId xmlns:a16="http://schemas.microsoft.com/office/drawing/2014/main" id="{3EC191A1-0719-813F-00BF-6FBAEF04C2DA}"/>
              </a:ext>
            </a:extLst>
          </p:cNvPr>
          <p:cNvSpPr txBox="1"/>
          <p:nvPr/>
        </p:nvSpPr>
        <p:spPr>
          <a:xfrm>
            <a:off x="450022" y="6410961"/>
            <a:ext cx="9205330" cy="307777"/>
          </a:xfrm>
          <a:prstGeom prst="rect">
            <a:avLst/>
          </a:prstGeom>
          <a:noFill/>
        </p:spPr>
        <p:txBody>
          <a:bodyPr wrap="square">
            <a:spAutoFit/>
          </a:bodyPr>
          <a:lstStyle/>
          <a:p>
            <a:pPr marL="171450" indent="-171450" algn="just">
              <a:buFont typeface="Tahoma" panose="020B0604030504040204" pitchFamily="34" charset="0"/>
              <a:buChar char="※"/>
            </a:pPr>
            <a:r>
              <a:rPr lang="en-US" altLang="ja-JP" sz="1400" kern="100" dirty="0">
                <a:solidFill>
                  <a:schemeClr val="tx1">
                    <a:lumMod val="75000"/>
                    <a:lumOff val="25000"/>
                  </a:schemeClr>
                </a:solidFill>
                <a:effectLst/>
                <a:latin typeface="+mn-ea"/>
                <a:cs typeface="Times New Roman" panose="02020603050405020304" pitchFamily="18" charset="0"/>
              </a:rPr>
              <a:t>DDPM; denoising diffusion probabilistic models, Ho et al., 2020</a:t>
            </a:r>
            <a:r>
              <a:rPr lang="ja-JP" altLang="en-US" sz="1400" kern="100" dirty="0">
                <a:solidFill>
                  <a:schemeClr val="tx1">
                    <a:lumMod val="75000"/>
                    <a:lumOff val="25000"/>
                  </a:schemeClr>
                </a:solidFill>
                <a:effectLst/>
                <a:latin typeface="+mn-ea"/>
                <a:cs typeface="Times New Roman" panose="02020603050405020304" pitchFamily="18" charset="0"/>
              </a:rPr>
              <a:t>（</a:t>
            </a:r>
            <a:r>
              <a:rPr lang="en-US" altLang="ja-JP" sz="1400" u="sng" dirty="0">
                <a:solidFill>
                  <a:srgbClr val="0000FF"/>
                </a:solidFill>
                <a:effectLst/>
                <a:latin typeface="+mn-ea"/>
                <a:cs typeface="Times New Roman" panose="02020603050405020304" pitchFamily="18" charset="0"/>
                <a:hlinkClick r:id="rId4"/>
              </a:rPr>
              <a:t>https://arxiv.org/abs/2006.11239</a:t>
            </a:r>
            <a:r>
              <a:rPr lang="ja-JP" altLang="en-US" sz="1400" kern="100" dirty="0">
                <a:solidFill>
                  <a:schemeClr val="tx1">
                    <a:lumMod val="75000"/>
                    <a:lumOff val="25000"/>
                  </a:schemeClr>
                </a:solidFill>
                <a:effectLst/>
                <a:latin typeface="+mn-ea"/>
                <a:cs typeface="Times New Roman" panose="02020603050405020304" pitchFamily="18" charset="0"/>
              </a:rPr>
              <a:t>）</a:t>
            </a:r>
            <a:endParaRPr lang="ja-JP" altLang="ja-JP" sz="1400" kern="100" dirty="0">
              <a:solidFill>
                <a:schemeClr val="tx1">
                  <a:lumMod val="75000"/>
                  <a:lumOff val="25000"/>
                </a:schemeClr>
              </a:solidFill>
              <a:effectLst/>
              <a:latin typeface="+mn-ea"/>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4E823ECC-84F7-AC87-8743-FD19F4000627}"/>
              </a:ext>
            </a:extLst>
          </p:cNvPr>
          <p:cNvSpPr txBox="1"/>
          <p:nvPr/>
        </p:nvSpPr>
        <p:spPr>
          <a:xfrm>
            <a:off x="450022" y="1698170"/>
            <a:ext cx="5422989" cy="4662815"/>
          </a:xfrm>
          <a:prstGeom prst="rect">
            <a:avLst/>
          </a:prstGeom>
          <a:noFill/>
        </p:spPr>
        <p:txBody>
          <a:bodyPr wrap="square">
            <a:spAutoFit/>
          </a:bodyPr>
          <a:lstStyle/>
          <a:p>
            <a:pPr defTabSz="914400">
              <a:lnSpc>
                <a:spcPct val="110000"/>
              </a:lnSpc>
            </a:pPr>
            <a:r>
              <a:rPr lang="en-US" altLang="ja-JP" sz="1800" b="1" u="sng" dirty="0">
                <a:solidFill>
                  <a:srgbClr val="5B9BD5">
                    <a:lumMod val="50000"/>
                  </a:srgbClr>
                </a:solidFill>
                <a:latin typeface="+mn-ea"/>
              </a:rPr>
              <a:t>DDPM</a:t>
            </a:r>
            <a:endParaRPr lang="en-US" altLang="ja-JP" sz="1800" dirty="0">
              <a:solidFill>
                <a:schemeClr val="tx1">
                  <a:lumMod val="75000"/>
                  <a:lumOff val="25000"/>
                </a:schemeClr>
              </a:solidFill>
              <a:latin typeface="+mn-ea"/>
            </a:endParaRPr>
          </a:p>
          <a:p>
            <a:pPr defTabSz="914400">
              <a:lnSpc>
                <a:spcPct val="110000"/>
              </a:lnSpc>
            </a:pPr>
            <a:r>
              <a:rPr lang="en-US" altLang="ja-JP" sz="1800" dirty="0" err="1">
                <a:solidFill>
                  <a:schemeClr val="tx1">
                    <a:lumMod val="75000"/>
                    <a:lumOff val="25000"/>
                  </a:schemeClr>
                </a:solidFill>
                <a:latin typeface="+mn-ea"/>
              </a:rPr>
              <a:t>EMDiffuse</a:t>
            </a:r>
            <a:r>
              <a:rPr lang="ja-JP" altLang="en-US" sz="1800" dirty="0">
                <a:solidFill>
                  <a:schemeClr val="tx1">
                    <a:lumMod val="75000"/>
                    <a:lumOff val="25000"/>
                  </a:schemeClr>
                </a:solidFill>
                <a:latin typeface="+mn-ea"/>
              </a:rPr>
              <a:t>は、</a:t>
            </a:r>
            <a:r>
              <a:rPr lang="en-US" altLang="ja-JP" sz="1800" dirty="0">
                <a:solidFill>
                  <a:schemeClr val="tx1">
                    <a:lumMod val="75000"/>
                    <a:lumOff val="25000"/>
                  </a:schemeClr>
                </a:solidFill>
                <a:latin typeface="+mn-ea"/>
              </a:rPr>
              <a:t>DDPM</a:t>
            </a:r>
            <a:r>
              <a:rPr lang="en-US" altLang="ja-JP" sz="11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という</a:t>
            </a:r>
            <a:r>
              <a:rPr lang="ja-JP" altLang="ja-JP" sz="1800" dirty="0">
                <a:solidFill>
                  <a:schemeClr val="tx1">
                    <a:lumMod val="75000"/>
                    <a:lumOff val="25000"/>
                  </a:schemeClr>
                </a:solidFill>
                <a:effectLst/>
                <a:latin typeface="+mn-ea"/>
                <a:cs typeface="Times New Roman" panose="02020603050405020304" pitchFamily="18" charset="0"/>
              </a:rPr>
              <a:t>ノイズ除去拡散確率モデル</a:t>
            </a:r>
            <a:r>
              <a:rPr lang="ja-JP" altLang="en-US" sz="1800" dirty="0">
                <a:solidFill>
                  <a:schemeClr val="tx1">
                    <a:lumMod val="75000"/>
                    <a:lumOff val="25000"/>
                  </a:schemeClr>
                </a:solidFill>
                <a:latin typeface="+mn-ea"/>
                <a:cs typeface="Times New Roman" panose="02020603050405020304" pitchFamily="18" charset="0"/>
              </a:rPr>
              <a:t>が</a:t>
            </a:r>
            <a:r>
              <a:rPr lang="ja-JP" altLang="en-US" sz="1800" dirty="0">
                <a:solidFill>
                  <a:schemeClr val="tx1">
                    <a:lumMod val="75000"/>
                    <a:lumOff val="25000"/>
                  </a:schemeClr>
                </a:solidFill>
                <a:effectLst/>
                <a:latin typeface="+mn-ea"/>
                <a:cs typeface="Times New Roman" panose="02020603050405020304" pitchFamily="18" charset="0"/>
              </a:rPr>
              <a:t>ベースとなっている。</a:t>
            </a:r>
            <a:r>
              <a:rPr lang="en-US" altLang="ja-JP" sz="1800" dirty="0">
                <a:solidFill>
                  <a:schemeClr val="tx1">
                    <a:lumMod val="75000"/>
                    <a:lumOff val="25000"/>
                  </a:schemeClr>
                </a:solidFill>
                <a:effectLst/>
                <a:latin typeface="+mn-ea"/>
                <a:cs typeface="Times New Roman" panose="02020603050405020304" pitchFamily="18" charset="0"/>
              </a:rPr>
              <a:t>DDPM</a:t>
            </a:r>
            <a:r>
              <a:rPr lang="ja-JP" altLang="en-US" sz="1800" dirty="0">
                <a:solidFill>
                  <a:schemeClr val="tx1">
                    <a:lumMod val="75000"/>
                    <a:lumOff val="25000"/>
                  </a:schemeClr>
                </a:solidFill>
                <a:effectLst/>
                <a:latin typeface="+mn-ea"/>
                <a:cs typeface="Times New Roman" panose="02020603050405020304" pitchFamily="18" charset="0"/>
              </a:rPr>
              <a:t>は、拡散プロセスを反転させることで、現実的なデータサンプルを生成することができるモデルである。</a:t>
            </a:r>
            <a:endParaRPr lang="en-US" altLang="ja-JP" sz="1800" dirty="0">
              <a:solidFill>
                <a:schemeClr val="tx1">
                  <a:lumMod val="75000"/>
                  <a:lumOff val="25000"/>
                </a:schemeClr>
              </a:solidFill>
              <a:effectLst/>
              <a:latin typeface="+mn-ea"/>
              <a:cs typeface="Times New Roman" panose="02020603050405020304" pitchFamily="18" charset="0"/>
            </a:endParaRPr>
          </a:p>
          <a:p>
            <a:pPr defTabSz="914400">
              <a:lnSpc>
                <a:spcPct val="110000"/>
              </a:lnSpc>
            </a:pPr>
            <a:endParaRPr lang="en-US" altLang="ja-JP" sz="1800" b="1" u="sng" dirty="0">
              <a:solidFill>
                <a:srgbClr val="5B9BD5">
                  <a:lumMod val="50000"/>
                </a:srgbClr>
              </a:solidFill>
              <a:latin typeface="+mn-ea"/>
            </a:endParaRPr>
          </a:p>
          <a:p>
            <a:pPr defTabSz="914400">
              <a:lnSpc>
                <a:spcPct val="110000"/>
              </a:lnSpc>
            </a:pPr>
            <a:r>
              <a:rPr lang="en-US" altLang="ja-JP" sz="1800" b="1" u="sng" dirty="0" err="1">
                <a:solidFill>
                  <a:srgbClr val="5B9BD5">
                    <a:lumMod val="50000"/>
                  </a:srgbClr>
                </a:solidFill>
                <a:latin typeface="+mn-ea"/>
              </a:rPr>
              <a:t>DiReP</a:t>
            </a:r>
            <a:endParaRPr lang="en-US" altLang="ja-JP" sz="1800" dirty="0">
              <a:solidFill>
                <a:schemeClr val="tx1">
                  <a:lumMod val="75000"/>
                  <a:lumOff val="25000"/>
                </a:schemeClr>
              </a:solidFill>
              <a:effectLst/>
              <a:latin typeface="+mn-ea"/>
              <a:cs typeface="Times New Roman" panose="02020603050405020304" pitchFamily="18" charset="0"/>
            </a:endParaRPr>
          </a:p>
          <a:p>
            <a:pPr defTabSz="914400">
              <a:lnSpc>
                <a:spcPct val="110000"/>
              </a:lnSpc>
            </a:pPr>
            <a:r>
              <a:rPr lang="ja-JP" altLang="en-US" sz="1800" dirty="0">
                <a:solidFill>
                  <a:schemeClr val="tx1">
                    <a:lumMod val="75000"/>
                    <a:lumOff val="25000"/>
                  </a:schemeClr>
                </a:solidFill>
                <a:effectLst/>
                <a:latin typeface="+mn-ea"/>
                <a:cs typeface="Times New Roman" panose="02020603050405020304" pitchFamily="18" charset="0"/>
              </a:rPr>
              <a:t>モデルアーキテクチャは、オリジナルの</a:t>
            </a:r>
            <a:r>
              <a:rPr lang="en-US" altLang="ja-JP" sz="1800" dirty="0">
                <a:solidFill>
                  <a:schemeClr val="tx1">
                    <a:lumMod val="75000"/>
                    <a:lumOff val="25000"/>
                  </a:schemeClr>
                </a:solidFill>
                <a:effectLst/>
                <a:latin typeface="+mn-ea"/>
                <a:cs typeface="Times New Roman" panose="02020603050405020304" pitchFamily="18" charset="0"/>
              </a:rPr>
              <a:t>DDPM</a:t>
            </a:r>
            <a:r>
              <a:rPr lang="ja-JP" altLang="en-US" sz="1800" dirty="0">
                <a:solidFill>
                  <a:schemeClr val="tx1">
                    <a:lumMod val="75000"/>
                    <a:lumOff val="25000"/>
                  </a:schemeClr>
                </a:solidFill>
                <a:effectLst/>
                <a:latin typeface="+mn-ea"/>
                <a:cs typeface="Times New Roman" panose="02020603050405020304" pitchFamily="18" charset="0"/>
              </a:rPr>
              <a:t>モデルと同じく</a:t>
            </a:r>
            <a:r>
              <a:rPr lang="en-US" altLang="ja-JP" sz="1800" dirty="0">
                <a:solidFill>
                  <a:schemeClr val="tx1">
                    <a:lumMod val="75000"/>
                    <a:lumOff val="25000"/>
                  </a:schemeClr>
                </a:solidFill>
                <a:effectLst/>
                <a:latin typeface="+mn-ea"/>
                <a:cs typeface="Times New Roman" panose="02020603050405020304" pitchFamily="18" charset="0"/>
              </a:rPr>
              <a:t>U-Net</a:t>
            </a:r>
            <a:r>
              <a:rPr lang="ja-JP" altLang="en-US" sz="1800" dirty="0">
                <a:solidFill>
                  <a:schemeClr val="tx1">
                    <a:lumMod val="75000"/>
                    <a:lumOff val="25000"/>
                  </a:schemeClr>
                </a:solidFill>
                <a:effectLst/>
                <a:latin typeface="+mn-ea"/>
                <a:cs typeface="Times New Roman" panose="02020603050405020304" pitchFamily="18" charset="0"/>
              </a:rPr>
              <a:t>を採用している。</a:t>
            </a:r>
            <a:r>
              <a:rPr lang="en-US" altLang="ja-JP" sz="1800" dirty="0">
                <a:solidFill>
                  <a:schemeClr val="tx1">
                    <a:lumMod val="75000"/>
                    <a:lumOff val="25000"/>
                  </a:schemeClr>
                </a:solidFill>
                <a:effectLst/>
                <a:latin typeface="+mn-ea"/>
                <a:cs typeface="Times New Roman" panose="02020603050405020304" pitchFamily="18" charset="0"/>
              </a:rPr>
              <a:t>U-Net</a:t>
            </a:r>
            <a:r>
              <a:rPr lang="ja-JP" altLang="en-US" sz="1800" dirty="0">
                <a:solidFill>
                  <a:schemeClr val="tx1">
                    <a:lumMod val="75000"/>
                    <a:lumOff val="25000"/>
                  </a:schemeClr>
                </a:solidFill>
                <a:latin typeface="+mn-ea"/>
                <a:cs typeface="Times New Roman" panose="02020603050405020304" pitchFamily="18" charset="0"/>
              </a:rPr>
              <a:t>が</a:t>
            </a:r>
            <a:r>
              <a:rPr lang="ja-JP" altLang="en-US" sz="1800" dirty="0">
                <a:solidFill>
                  <a:schemeClr val="tx1">
                    <a:lumMod val="75000"/>
                    <a:lumOff val="25000"/>
                  </a:schemeClr>
                </a:solidFill>
                <a:effectLst/>
                <a:latin typeface="+mn-ea"/>
                <a:cs typeface="Times New Roman" panose="02020603050405020304" pitchFamily="18" charset="0"/>
              </a:rPr>
              <a:t>、入力画像から局所的および大域的な文脈情報を効率的に取り込むことができる為、ノイズ除去や超解像タスクに適しているからである。</a:t>
            </a:r>
            <a:endParaRPr lang="en-US" altLang="ja-JP" sz="1800" dirty="0">
              <a:solidFill>
                <a:schemeClr val="tx1">
                  <a:lumMod val="75000"/>
                  <a:lumOff val="25000"/>
                </a:schemeClr>
              </a:solidFill>
              <a:effectLst/>
              <a:latin typeface="+mn-ea"/>
              <a:cs typeface="Times New Roman" panose="02020603050405020304" pitchFamily="18" charset="0"/>
            </a:endParaRPr>
          </a:p>
          <a:p>
            <a:pPr defTabSz="914400">
              <a:lnSpc>
                <a:spcPct val="110000"/>
              </a:lnSpc>
            </a:pPr>
            <a:r>
              <a:rPr lang="ja-JP" altLang="en-US" sz="1800" dirty="0">
                <a:solidFill>
                  <a:schemeClr val="tx1">
                    <a:lumMod val="75000"/>
                    <a:lumOff val="25000"/>
                  </a:schemeClr>
                </a:solidFill>
                <a:effectLst/>
                <a:latin typeface="+mn-ea"/>
                <a:cs typeface="Times New Roman" panose="02020603050405020304" pitchFamily="18" charset="0"/>
              </a:rPr>
              <a:t>また、</a:t>
            </a:r>
            <a:r>
              <a:rPr lang="ja-JP" altLang="en-US" sz="1800" dirty="0">
                <a:solidFill>
                  <a:schemeClr val="tx1">
                    <a:lumMod val="75000"/>
                    <a:lumOff val="25000"/>
                  </a:schemeClr>
                </a:solidFill>
              </a:rPr>
              <a:t>モデルのパフォーマンスを向上させるために、モデルのボトルネックにグローバルアテンションレイヤを追加している。</a:t>
            </a:r>
            <a:endParaRPr lang="en-US" altLang="ja-JP" sz="1800" dirty="0">
              <a:solidFill>
                <a:schemeClr val="tx1">
                  <a:lumMod val="75000"/>
                  <a:lumOff val="25000"/>
                </a:schemeClr>
              </a:solidFill>
              <a:effectLst/>
              <a:latin typeface="+mn-ea"/>
              <a:cs typeface="Times New Roman" panose="02020603050405020304" pitchFamily="18" charset="0"/>
            </a:endParaRPr>
          </a:p>
        </p:txBody>
      </p:sp>
      <p:pic>
        <p:nvPicPr>
          <p:cNvPr id="17" name="図 16">
            <a:extLst>
              <a:ext uri="{FF2B5EF4-FFF2-40B4-BE49-F238E27FC236}">
                <a16:creationId xmlns:a16="http://schemas.microsoft.com/office/drawing/2014/main" id="{1CD7F122-CA21-0D33-17AA-967A69A944B2}"/>
              </a:ext>
            </a:extLst>
          </p:cNvPr>
          <p:cNvPicPr>
            <a:picLocks noChangeAspect="1"/>
          </p:cNvPicPr>
          <p:nvPr/>
        </p:nvPicPr>
        <p:blipFill>
          <a:blip r:embed="rId5"/>
          <a:stretch>
            <a:fillRect/>
          </a:stretch>
        </p:blipFill>
        <p:spPr>
          <a:xfrm>
            <a:off x="6131585" y="1825415"/>
            <a:ext cx="5366043" cy="967326"/>
          </a:xfrm>
          <a:prstGeom prst="rect">
            <a:avLst/>
          </a:prstGeom>
          <a:ln>
            <a:solidFill>
              <a:srgbClr val="002060"/>
            </a:solidFill>
          </a:ln>
        </p:spPr>
      </p:pic>
    </p:spTree>
    <p:extLst>
      <p:ext uri="{BB962C8B-B14F-4D97-AF65-F5344CB8AC3E}">
        <p14:creationId xmlns:p14="http://schemas.microsoft.com/office/powerpoint/2010/main" val="229275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048D5-8EA1-9A5C-7241-46D35E6AD070}"/>
            </a:ext>
          </a:extLst>
        </p:cNvPr>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D7F1CD0-B364-BEB1-04FC-7D0BF0703EE0}"/>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dirty="0">
                <a:solidFill>
                  <a:schemeClr val="tx1">
                    <a:lumMod val="75000"/>
                    <a:lumOff val="25000"/>
                  </a:schemeClr>
                </a:solidFill>
                <a:latin typeface="+mn-ea"/>
                <a:ea typeface="+mn-ea"/>
              </a:rPr>
              <a:t>以下の</a:t>
            </a:r>
            <a:r>
              <a:rPr lang="en-US" altLang="ja-JP" sz="1800" dirty="0">
                <a:solidFill>
                  <a:schemeClr val="tx1">
                    <a:lumMod val="75000"/>
                    <a:lumOff val="25000"/>
                  </a:schemeClr>
                </a:solidFill>
                <a:latin typeface="+mn-ea"/>
                <a:ea typeface="+mn-ea"/>
              </a:rPr>
              <a:t>4</a:t>
            </a:r>
            <a:r>
              <a:rPr lang="ja-JP" altLang="en-US" sz="1800" dirty="0">
                <a:solidFill>
                  <a:schemeClr val="tx1">
                    <a:lumMod val="75000"/>
                    <a:lumOff val="25000"/>
                  </a:schemeClr>
                </a:solidFill>
                <a:latin typeface="+mn-ea"/>
                <a:ea typeface="+mn-ea"/>
              </a:rPr>
              <a:t>種類の</a:t>
            </a:r>
            <a:r>
              <a:rPr lang="en-US" altLang="ja-JP" sz="1800" dirty="0" err="1">
                <a:solidFill>
                  <a:schemeClr val="tx1">
                    <a:lumMod val="75000"/>
                    <a:lumOff val="25000"/>
                  </a:schemeClr>
                </a:solidFill>
                <a:latin typeface="+mn-ea"/>
                <a:ea typeface="+mn-ea"/>
              </a:rPr>
              <a:t>EMDiffuse</a:t>
            </a:r>
            <a:r>
              <a:rPr lang="ja-JP" altLang="en-US" sz="1800" dirty="0">
                <a:solidFill>
                  <a:schemeClr val="tx1">
                    <a:lumMod val="75000"/>
                    <a:lumOff val="25000"/>
                  </a:schemeClr>
                </a:solidFill>
                <a:latin typeface="+mn-ea"/>
                <a:ea typeface="+mn-ea"/>
              </a:rPr>
              <a:t>を開発した。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CE4EC273-057C-C946-B907-F0C068B5FFC3}"/>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CD6603D1-4D9C-BF1C-861B-537674F52C59}"/>
              </a:ext>
            </a:extLst>
          </p:cNvPr>
          <p:cNvSpPr>
            <a:spLocks noGrp="1"/>
          </p:cNvSpPr>
          <p:nvPr>
            <p:ph type="sldNum" sz="quarter" idx="12"/>
          </p:nvPr>
        </p:nvSpPr>
        <p:spPr/>
        <p:txBody>
          <a:bodyPr/>
          <a:lstStyle/>
          <a:p>
            <a:fld id="{58559E05-BCEC-45BC-9BA0-4ACA84666899}" type="slidenum">
              <a:rPr lang="ja-JP" altLang="en-US" smtClean="0"/>
              <a:pPr/>
              <a:t>7</a:t>
            </a:fld>
            <a:endParaRPr lang="ja-JP" altLang="en-US"/>
          </a:p>
        </p:txBody>
      </p:sp>
      <p:graphicFrame>
        <p:nvGraphicFramePr>
          <p:cNvPr id="11" name="Group 55">
            <a:extLst>
              <a:ext uri="{FF2B5EF4-FFF2-40B4-BE49-F238E27FC236}">
                <a16:creationId xmlns:a16="http://schemas.microsoft.com/office/drawing/2014/main" id="{9275F8A9-493E-5419-B2FD-354F529677D5}"/>
              </a:ext>
            </a:extLst>
          </p:cNvPr>
          <p:cNvGraphicFramePr>
            <a:graphicFrameLocks noGrp="1"/>
          </p:cNvGraphicFramePr>
          <p:nvPr>
            <p:extLst>
              <p:ext uri="{D42A27DB-BD31-4B8C-83A1-F6EECF244321}">
                <p14:modId xmlns:p14="http://schemas.microsoft.com/office/powerpoint/2010/main" val="124256598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EMDiffuse</a:t>
                      </a:r>
                      <a:r>
                        <a:rPr lang="ja-JP" altLang="en-US" sz="2400" b="1" dirty="0">
                          <a:solidFill>
                            <a:srgbClr val="0071BC"/>
                          </a:solidFill>
                          <a:latin typeface="メイリオ"/>
                          <a:cs typeface="メイリオ" pitchFamily="50" charset="-128"/>
                        </a:rPr>
                        <a:t>ファミリー</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3" name="表 2">
            <a:extLst>
              <a:ext uri="{FF2B5EF4-FFF2-40B4-BE49-F238E27FC236}">
                <a16:creationId xmlns:a16="http://schemas.microsoft.com/office/drawing/2014/main" id="{1309FD6D-4C9A-8BB9-8D21-D11EFE3ED28F}"/>
              </a:ext>
            </a:extLst>
          </p:cNvPr>
          <p:cNvGraphicFramePr>
            <a:graphicFrameLocks noGrp="1"/>
          </p:cNvGraphicFramePr>
          <p:nvPr>
            <p:extLst>
              <p:ext uri="{D42A27DB-BD31-4B8C-83A1-F6EECF244321}">
                <p14:modId xmlns:p14="http://schemas.microsoft.com/office/powerpoint/2010/main" val="1383904589"/>
              </p:ext>
            </p:extLst>
          </p:nvPr>
        </p:nvGraphicFramePr>
        <p:xfrm>
          <a:off x="783771" y="2265436"/>
          <a:ext cx="10493829" cy="2712720"/>
        </p:xfrm>
        <a:graphic>
          <a:graphicData uri="http://schemas.openxmlformats.org/drawingml/2006/table">
            <a:tbl>
              <a:tblPr firstCol="1" bandRow="1">
                <a:tableStyleId>{5C22544A-7EE6-4342-B048-85BDC9FD1C3A}</a:tableStyleId>
              </a:tblPr>
              <a:tblGrid>
                <a:gridCol w="2048320">
                  <a:extLst>
                    <a:ext uri="{9D8B030D-6E8A-4147-A177-3AD203B41FA5}">
                      <a16:colId xmlns:a16="http://schemas.microsoft.com/office/drawing/2014/main" val="1146521781"/>
                    </a:ext>
                  </a:extLst>
                </a:gridCol>
                <a:gridCol w="8445509">
                  <a:extLst>
                    <a:ext uri="{9D8B030D-6E8A-4147-A177-3AD203B41FA5}">
                      <a16:colId xmlns:a16="http://schemas.microsoft.com/office/drawing/2014/main" val="4162814422"/>
                    </a:ext>
                  </a:extLst>
                </a:gridCol>
              </a:tblGrid>
              <a:tr h="484112">
                <a:tc>
                  <a:txBody>
                    <a:bodyPr/>
                    <a:lstStyle/>
                    <a:p>
                      <a:pPr algn="ctr"/>
                      <a:r>
                        <a:rPr kumimoji="1" lang="en-US" altLang="ja-JP" sz="2000" b="1" kern="1200" dirty="0" err="1">
                          <a:solidFill>
                            <a:schemeClr val="lt1"/>
                          </a:solidFill>
                          <a:effectLst/>
                          <a:latin typeface="+mn-ea"/>
                          <a:ea typeface="+mn-ea"/>
                          <a:cs typeface="+mn-cs"/>
                        </a:rPr>
                        <a:t>EMDiffuse</a:t>
                      </a:r>
                      <a:r>
                        <a:rPr kumimoji="1" lang="en-US" altLang="ja-JP" sz="2000" b="1" kern="1200" dirty="0">
                          <a:solidFill>
                            <a:schemeClr val="lt1"/>
                          </a:solidFill>
                          <a:effectLst/>
                          <a:latin typeface="+mn-ea"/>
                          <a:ea typeface="+mn-ea"/>
                          <a:cs typeface="+mn-cs"/>
                        </a:rPr>
                        <a:t>-n</a:t>
                      </a:r>
                      <a:endParaRPr kumimoji="1" lang="ja-JP" altLang="en-US" sz="2000" dirty="0">
                        <a:latin typeface="+mn-ea"/>
                        <a:ea typeface="+mn-ea"/>
                      </a:endParaRPr>
                    </a:p>
                  </a:txBody>
                  <a:tcPr anchor="ctr"/>
                </a:tc>
                <a:tc>
                  <a:txBody>
                    <a:bodyPr/>
                    <a:lstStyle/>
                    <a:p>
                      <a:pPr algn="l"/>
                      <a:r>
                        <a:rPr kumimoji="1" lang="en-US" altLang="ja-JP" sz="2000" dirty="0">
                          <a:solidFill>
                            <a:schemeClr val="tx1">
                              <a:lumMod val="75000"/>
                              <a:lumOff val="25000"/>
                            </a:schemeClr>
                          </a:solidFill>
                          <a:latin typeface="+mn-ea"/>
                          <a:ea typeface="+mn-ea"/>
                        </a:rPr>
                        <a:t>EM</a:t>
                      </a:r>
                      <a:r>
                        <a:rPr kumimoji="1" lang="ja-JP" altLang="en-US" sz="2000" dirty="0">
                          <a:solidFill>
                            <a:schemeClr val="tx1">
                              <a:lumMod val="75000"/>
                              <a:lumOff val="25000"/>
                            </a:schemeClr>
                          </a:solidFill>
                          <a:latin typeface="+mn-ea"/>
                          <a:ea typeface="+mn-ea"/>
                        </a:rPr>
                        <a:t>超構造画像のノイズを除去し、</a:t>
                      </a:r>
                      <a:r>
                        <a:rPr kumimoji="1" lang="en-US" altLang="ja-JP" sz="2000" dirty="0">
                          <a:solidFill>
                            <a:schemeClr val="tx1">
                              <a:lumMod val="75000"/>
                              <a:lumOff val="25000"/>
                            </a:schemeClr>
                          </a:solidFill>
                          <a:latin typeface="+mn-ea"/>
                          <a:ea typeface="+mn-ea"/>
                        </a:rPr>
                        <a:t>EM</a:t>
                      </a:r>
                      <a:r>
                        <a:rPr kumimoji="1" lang="ja-JP" altLang="en-US" sz="2000" dirty="0">
                          <a:solidFill>
                            <a:schemeClr val="tx1">
                              <a:lumMod val="75000"/>
                              <a:lumOff val="25000"/>
                            </a:schemeClr>
                          </a:solidFill>
                          <a:latin typeface="+mn-ea"/>
                          <a:ea typeface="+mn-ea"/>
                        </a:rPr>
                        <a:t>イメージングを高速化する</a:t>
                      </a:r>
                      <a:r>
                        <a:rPr kumimoji="1" lang="ja-JP" altLang="ja-JP" sz="2000" kern="1200" dirty="0">
                          <a:solidFill>
                            <a:schemeClr val="tx1">
                              <a:lumMod val="75000"/>
                              <a:lumOff val="25000"/>
                            </a:schemeClr>
                          </a:solidFill>
                          <a:effectLst/>
                          <a:latin typeface="+mn-ea"/>
                          <a:ea typeface="+mn-ea"/>
                          <a:cs typeface="+mn-cs"/>
                        </a:rPr>
                        <a:t>ノイズ除去</a:t>
                      </a:r>
                      <a:r>
                        <a:rPr kumimoji="1" lang="ja-JP" altLang="en-US" sz="2000" kern="1200" dirty="0">
                          <a:solidFill>
                            <a:schemeClr val="tx1">
                              <a:lumMod val="75000"/>
                              <a:lumOff val="25000"/>
                            </a:schemeClr>
                          </a:solidFill>
                          <a:effectLst/>
                          <a:latin typeface="+mn-ea"/>
                          <a:ea typeface="+mn-ea"/>
                          <a:cs typeface="+mn-cs"/>
                        </a:rPr>
                        <a:t>用</a:t>
                      </a:r>
                      <a:endParaRPr kumimoji="1" lang="ja-JP" altLang="en-US" sz="20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454726398"/>
                  </a:ext>
                </a:extLst>
              </a:tr>
              <a:tr h="484112">
                <a:tc>
                  <a:txBody>
                    <a:bodyPr/>
                    <a:lstStyle/>
                    <a:p>
                      <a:pPr algn="ctr"/>
                      <a:r>
                        <a:rPr kumimoji="1" lang="en-US" altLang="ja-JP" sz="2000" b="1" kern="1200" dirty="0" err="1">
                          <a:solidFill>
                            <a:schemeClr val="lt1"/>
                          </a:solidFill>
                          <a:effectLst/>
                          <a:latin typeface="+mn-ea"/>
                          <a:ea typeface="+mn-ea"/>
                          <a:cs typeface="+mn-cs"/>
                        </a:rPr>
                        <a:t>EMDiffuse</a:t>
                      </a:r>
                      <a:r>
                        <a:rPr kumimoji="1" lang="en-US" altLang="ja-JP" sz="2000" b="1" kern="1200" dirty="0">
                          <a:solidFill>
                            <a:schemeClr val="lt1"/>
                          </a:solidFill>
                          <a:effectLst/>
                          <a:latin typeface="+mn-ea"/>
                          <a:ea typeface="+mn-ea"/>
                          <a:cs typeface="+mn-cs"/>
                        </a:rPr>
                        <a:t>-r</a:t>
                      </a:r>
                      <a:endParaRPr kumimoji="1" lang="ja-JP" altLang="en-US" sz="2000" dirty="0">
                        <a:latin typeface="+mn-ea"/>
                        <a:ea typeface="+mn-ea"/>
                      </a:endParaRPr>
                    </a:p>
                  </a:txBody>
                  <a:tcPr anchor="ctr"/>
                </a:tc>
                <a:tc>
                  <a:txBody>
                    <a:bodyPr/>
                    <a:lstStyle/>
                    <a:p>
                      <a:pPr algn="l"/>
                      <a:r>
                        <a:rPr kumimoji="1" lang="ja-JP" altLang="en-US" sz="2000" kern="1200" dirty="0">
                          <a:solidFill>
                            <a:schemeClr val="tx1">
                              <a:lumMod val="75000"/>
                              <a:lumOff val="25000"/>
                            </a:schemeClr>
                          </a:solidFill>
                          <a:effectLst/>
                          <a:latin typeface="+mn-ea"/>
                          <a:ea typeface="+mn-ea"/>
                          <a:cs typeface="+mn-cs"/>
                        </a:rPr>
                        <a:t>取得時間が短いノイズの多い低解像度画像から取得時間の長い高解像度画像を再構成する超解像タスク用</a:t>
                      </a:r>
                      <a:endParaRPr kumimoji="1" lang="ja-JP" altLang="en-US" sz="20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553993977"/>
                  </a:ext>
                </a:extLst>
              </a:tr>
              <a:tr h="484112">
                <a:tc>
                  <a:txBody>
                    <a:bodyPr/>
                    <a:lstStyle/>
                    <a:p>
                      <a:pPr algn="ctr"/>
                      <a:r>
                        <a:rPr kumimoji="1" lang="en-US" altLang="ja-JP" sz="2000" b="1" kern="1200" dirty="0" err="1">
                          <a:solidFill>
                            <a:schemeClr val="lt1"/>
                          </a:solidFill>
                          <a:effectLst/>
                          <a:latin typeface="+mn-ea"/>
                          <a:ea typeface="+mn-ea"/>
                          <a:cs typeface="+mn-cs"/>
                        </a:rPr>
                        <a:t>vEMDiffuse-i</a:t>
                      </a:r>
                      <a:endParaRPr kumimoji="1" lang="ja-JP" altLang="en-US" sz="2000" dirty="0">
                        <a:latin typeface="+mn-ea"/>
                        <a:ea typeface="+mn-ea"/>
                      </a:endParaRPr>
                    </a:p>
                  </a:txBody>
                  <a:tcPr anchor="ctr"/>
                </a:tc>
                <a:tc rowSpan="2">
                  <a:txBody>
                    <a:bodyPr/>
                    <a:lstStyle/>
                    <a:p>
                      <a:pPr algn="l"/>
                      <a:r>
                        <a:rPr kumimoji="1" lang="en-US" altLang="ja-JP" sz="2000" kern="1200" dirty="0" err="1">
                          <a:solidFill>
                            <a:schemeClr val="tx1">
                              <a:lumMod val="75000"/>
                              <a:lumOff val="25000"/>
                            </a:schemeClr>
                          </a:solidFill>
                          <a:effectLst/>
                          <a:latin typeface="+mn-ea"/>
                          <a:ea typeface="+mn-ea"/>
                          <a:cs typeface="+mn-cs"/>
                        </a:rPr>
                        <a:t>vEM</a:t>
                      </a:r>
                      <a:r>
                        <a:rPr kumimoji="1" lang="ja-JP" altLang="ja-JP" sz="2000" kern="1200" dirty="0">
                          <a:solidFill>
                            <a:schemeClr val="tx1">
                              <a:lumMod val="75000"/>
                              <a:lumOff val="25000"/>
                            </a:schemeClr>
                          </a:solidFill>
                          <a:effectLst/>
                          <a:latin typeface="+mn-ea"/>
                          <a:ea typeface="+mn-ea"/>
                          <a:cs typeface="+mn-cs"/>
                        </a:rPr>
                        <a:t>用</a:t>
                      </a:r>
                      <a:r>
                        <a:rPr kumimoji="1" lang="ja-JP" altLang="en-US" sz="2000" kern="1200" dirty="0">
                          <a:solidFill>
                            <a:schemeClr val="tx1">
                              <a:lumMod val="75000"/>
                              <a:lumOff val="25000"/>
                            </a:schemeClr>
                          </a:solidFill>
                          <a:effectLst/>
                          <a:latin typeface="+mn-ea"/>
                          <a:ea typeface="+mn-ea"/>
                          <a:cs typeface="+mn-cs"/>
                        </a:rPr>
                        <a:t>に拡張し、</a:t>
                      </a:r>
                      <a:r>
                        <a:rPr kumimoji="1" lang="ja-JP" altLang="ja-JP" sz="2000" kern="1200" dirty="0">
                          <a:solidFill>
                            <a:schemeClr val="tx1">
                              <a:lumMod val="75000"/>
                              <a:lumOff val="25000"/>
                            </a:schemeClr>
                          </a:solidFill>
                          <a:effectLst/>
                          <a:latin typeface="+mn-ea"/>
                          <a:ea typeface="+mn-ea"/>
                          <a:cs typeface="+mn-cs"/>
                        </a:rPr>
                        <a:t>異方性ボリュームから等方性解像度データを生成</a:t>
                      </a:r>
                      <a:r>
                        <a:rPr kumimoji="1" lang="ja-JP" altLang="en-US" sz="2000" kern="1200" dirty="0">
                          <a:solidFill>
                            <a:schemeClr val="tx1">
                              <a:lumMod val="75000"/>
                              <a:lumOff val="25000"/>
                            </a:schemeClr>
                          </a:solidFill>
                          <a:effectLst/>
                          <a:latin typeface="+mn-ea"/>
                          <a:ea typeface="+mn-ea"/>
                          <a:cs typeface="+mn-cs"/>
                        </a:rPr>
                        <a:t>する</a:t>
                      </a:r>
                      <a:r>
                        <a:rPr kumimoji="1" lang="en-US" altLang="ja-JP" sz="2000" kern="1200" dirty="0" err="1">
                          <a:solidFill>
                            <a:schemeClr val="tx1">
                              <a:lumMod val="75000"/>
                              <a:lumOff val="25000"/>
                            </a:schemeClr>
                          </a:solidFill>
                          <a:effectLst/>
                          <a:latin typeface="+mn-ea"/>
                          <a:ea typeface="+mn-ea"/>
                          <a:cs typeface="+mn-cs"/>
                        </a:rPr>
                        <a:t>vEM</a:t>
                      </a:r>
                      <a:r>
                        <a:rPr kumimoji="1" lang="ja-JP" altLang="en-US" sz="2000" kern="1200" dirty="0">
                          <a:solidFill>
                            <a:schemeClr val="tx1">
                              <a:lumMod val="75000"/>
                              <a:lumOff val="25000"/>
                            </a:schemeClr>
                          </a:solidFill>
                          <a:effectLst/>
                          <a:latin typeface="+mn-ea"/>
                          <a:ea typeface="+mn-ea"/>
                          <a:cs typeface="+mn-cs"/>
                        </a:rPr>
                        <a:t>再構成タスク用</a:t>
                      </a:r>
                      <a:endParaRPr kumimoji="1" lang="en-US" altLang="ja-JP" sz="2000" kern="1200" dirty="0">
                        <a:solidFill>
                          <a:schemeClr val="tx1">
                            <a:lumMod val="75000"/>
                            <a:lumOff val="25000"/>
                          </a:schemeClr>
                        </a:solidFill>
                        <a:effectLst/>
                        <a:latin typeface="+mn-ea"/>
                        <a:ea typeface="+mn-ea"/>
                        <a:cs typeface="+mn-cs"/>
                      </a:endParaRPr>
                    </a:p>
                    <a:p>
                      <a:pPr marL="342900" indent="-342900" algn="l">
                        <a:buFont typeface="Arial" panose="020B0604020202020204" pitchFamily="34" charset="0"/>
                        <a:buChar char="•"/>
                      </a:pPr>
                      <a:r>
                        <a:rPr kumimoji="1" lang="en-US" altLang="ja-JP" sz="2000" kern="1200" dirty="0" err="1">
                          <a:solidFill>
                            <a:schemeClr val="tx1">
                              <a:lumMod val="75000"/>
                              <a:lumOff val="25000"/>
                            </a:schemeClr>
                          </a:solidFill>
                          <a:effectLst/>
                          <a:latin typeface="+mn-ea"/>
                          <a:ea typeface="+mn-ea"/>
                          <a:cs typeface="+mn-cs"/>
                        </a:rPr>
                        <a:t>vEMDiffuse-i</a:t>
                      </a:r>
                      <a:r>
                        <a:rPr lang="ja-JP" altLang="en-US" sz="2000" dirty="0">
                          <a:solidFill>
                            <a:schemeClr val="tx1">
                              <a:lumMod val="75000"/>
                              <a:lumOff val="25000"/>
                            </a:schemeClr>
                          </a:solidFill>
                          <a:latin typeface="+mn-ea"/>
                        </a:rPr>
                        <a:t>：</a:t>
                      </a:r>
                      <a:r>
                        <a:rPr kumimoji="1" lang="ja-JP" altLang="en-US" sz="2000" kern="1200" dirty="0">
                          <a:solidFill>
                            <a:schemeClr val="tx1">
                              <a:lumMod val="75000"/>
                              <a:lumOff val="25000"/>
                            </a:schemeClr>
                          </a:solidFill>
                          <a:effectLst/>
                          <a:latin typeface="+mn-ea"/>
                          <a:ea typeface="+mn-ea"/>
                          <a:cs typeface="+mn-cs"/>
                        </a:rPr>
                        <a:t>少量の等方性ボリュームで学習</a:t>
                      </a:r>
                      <a:endParaRPr kumimoji="1" lang="en-US" altLang="ja-JP" sz="2000" kern="1200" dirty="0">
                        <a:solidFill>
                          <a:schemeClr val="tx1">
                            <a:lumMod val="75000"/>
                            <a:lumOff val="25000"/>
                          </a:schemeClr>
                        </a:solidFill>
                        <a:effectLst/>
                        <a:latin typeface="+mn-ea"/>
                        <a:ea typeface="+mn-ea"/>
                        <a:cs typeface="+mn-cs"/>
                      </a:endParaRPr>
                    </a:p>
                    <a:p>
                      <a:pPr marL="342900" indent="-342900" algn="l">
                        <a:buFont typeface="Arial" panose="020B0604020202020204" pitchFamily="34" charset="0"/>
                        <a:buChar char="•"/>
                      </a:pPr>
                      <a:r>
                        <a:rPr kumimoji="1" lang="en-US" altLang="ja-JP" sz="2000" dirty="0" err="1">
                          <a:solidFill>
                            <a:schemeClr val="tx1">
                              <a:lumMod val="75000"/>
                              <a:lumOff val="25000"/>
                            </a:schemeClr>
                          </a:solidFill>
                          <a:latin typeface="+mn-ea"/>
                          <a:ea typeface="+mn-ea"/>
                        </a:rPr>
                        <a:t>vEMDiffuse</a:t>
                      </a:r>
                      <a:r>
                        <a:rPr kumimoji="1" lang="en-US" altLang="ja-JP" sz="2000" dirty="0">
                          <a:solidFill>
                            <a:schemeClr val="tx1">
                              <a:lumMod val="75000"/>
                              <a:lumOff val="25000"/>
                            </a:schemeClr>
                          </a:solidFill>
                          <a:latin typeface="+mn-ea"/>
                          <a:ea typeface="+mn-ea"/>
                        </a:rPr>
                        <a:t>-a</a:t>
                      </a:r>
                      <a:r>
                        <a:rPr lang="ja-JP" altLang="en-US" sz="2000" dirty="0">
                          <a:solidFill>
                            <a:schemeClr val="tx1">
                              <a:lumMod val="75000"/>
                              <a:lumOff val="25000"/>
                            </a:schemeClr>
                          </a:solidFill>
                          <a:latin typeface="+mn-ea"/>
                        </a:rPr>
                        <a:t>：</a:t>
                      </a:r>
                      <a:r>
                        <a:rPr kumimoji="1" lang="ja-JP" altLang="en-US" sz="2000" dirty="0">
                          <a:solidFill>
                            <a:schemeClr val="tx1">
                              <a:lumMod val="75000"/>
                              <a:lumOff val="25000"/>
                            </a:schemeClr>
                          </a:solidFill>
                          <a:latin typeface="+mn-ea"/>
                          <a:ea typeface="+mn-ea"/>
                        </a:rPr>
                        <a:t>異方性</a:t>
                      </a:r>
                      <a:r>
                        <a:rPr kumimoji="1" lang="ja-JP" altLang="en-US" sz="2000" kern="1200" dirty="0">
                          <a:solidFill>
                            <a:schemeClr val="tx1">
                              <a:lumMod val="75000"/>
                              <a:lumOff val="25000"/>
                            </a:schemeClr>
                          </a:solidFill>
                          <a:effectLst/>
                          <a:latin typeface="+mn-ea"/>
                          <a:ea typeface="+mn-ea"/>
                          <a:cs typeface="+mn-cs"/>
                        </a:rPr>
                        <a:t>ボリュームのみ</a:t>
                      </a:r>
                      <a:r>
                        <a:rPr kumimoji="1" lang="ja-JP" altLang="en-US" sz="2000" dirty="0">
                          <a:solidFill>
                            <a:schemeClr val="tx1">
                              <a:lumMod val="75000"/>
                              <a:lumOff val="25000"/>
                            </a:schemeClr>
                          </a:solidFill>
                          <a:latin typeface="+mn-ea"/>
                          <a:ea typeface="+mn-ea"/>
                        </a:rPr>
                        <a:t>で学習</a:t>
                      </a:r>
                    </a:p>
                  </a:txBody>
                  <a:tcPr anchor="ctr"/>
                </a:tc>
                <a:extLst>
                  <a:ext uri="{0D108BD9-81ED-4DB2-BD59-A6C34878D82A}">
                    <a16:rowId xmlns:a16="http://schemas.microsoft.com/office/drawing/2014/main" val="580398726"/>
                  </a:ext>
                </a:extLst>
              </a:tr>
              <a:tr h="484112">
                <a:tc>
                  <a:txBody>
                    <a:bodyPr/>
                    <a:lstStyle/>
                    <a:p>
                      <a:pPr algn="ctr"/>
                      <a:r>
                        <a:rPr kumimoji="1" lang="en-US" altLang="ja-JP" sz="2000" b="1" kern="1200" dirty="0" err="1">
                          <a:solidFill>
                            <a:schemeClr val="lt1"/>
                          </a:solidFill>
                          <a:effectLst/>
                          <a:latin typeface="+mn-ea"/>
                          <a:ea typeface="+mn-ea"/>
                          <a:cs typeface="+mn-cs"/>
                        </a:rPr>
                        <a:t>vEMDiffuse</a:t>
                      </a:r>
                      <a:r>
                        <a:rPr kumimoji="1" lang="en-US" altLang="ja-JP" sz="2000" b="1" kern="1200" dirty="0">
                          <a:solidFill>
                            <a:schemeClr val="lt1"/>
                          </a:solidFill>
                          <a:effectLst/>
                          <a:latin typeface="+mn-ea"/>
                          <a:ea typeface="+mn-ea"/>
                          <a:cs typeface="+mn-cs"/>
                        </a:rPr>
                        <a:t>-a</a:t>
                      </a:r>
                      <a:endParaRPr kumimoji="1" lang="ja-JP" altLang="en-US" sz="2000" dirty="0">
                        <a:latin typeface="+mn-ea"/>
                        <a:ea typeface="+mn-ea"/>
                      </a:endParaRPr>
                    </a:p>
                  </a:txBody>
                  <a:tcPr anchor="ctr"/>
                </a:tc>
                <a:tc vMerge="1">
                  <a:txBody>
                    <a:bodyPr/>
                    <a:lstStyle/>
                    <a:p>
                      <a:endParaRPr kumimoji="1" lang="ja-JP" altLang="en-US" dirty="0"/>
                    </a:p>
                  </a:txBody>
                  <a:tcPr/>
                </a:tc>
                <a:extLst>
                  <a:ext uri="{0D108BD9-81ED-4DB2-BD59-A6C34878D82A}">
                    <a16:rowId xmlns:a16="http://schemas.microsoft.com/office/drawing/2014/main" val="1520059725"/>
                  </a:ext>
                </a:extLst>
              </a:tr>
            </a:tbl>
          </a:graphicData>
        </a:graphic>
      </p:graphicFrame>
      <p:sp>
        <p:nvSpPr>
          <p:cNvPr id="7" name="テキスト ボックス 6">
            <a:extLst>
              <a:ext uri="{FF2B5EF4-FFF2-40B4-BE49-F238E27FC236}">
                <a16:creationId xmlns:a16="http://schemas.microsoft.com/office/drawing/2014/main" id="{6647DEA0-6E15-1C50-1CFB-14AE6B45ADB5}"/>
              </a:ext>
            </a:extLst>
          </p:cNvPr>
          <p:cNvSpPr txBox="1"/>
          <p:nvPr/>
        </p:nvSpPr>
        <p:spPr>
          <a:xfrm>
            <a:off x="783770" y="5545421"/>
            <a:ext cx="10493830" cy="369332"/>
          </a:xfrm>
          <a:prstGeom prst="rect">
            <a:avLst/>
          </a:prstGeom>
          <a:noFill/>
        </p:spPr>
        <p:txBody>
          <a:bodyPr wrap="square" rtlCol="0">
            <a:spAutoFit/>
          </a:bodyPr>
          <a:lstStyle/>
          <a:p>
            <a:pPr marL="285750" indent="-285750">
              <a:buFont typeface="Tahoma" panose="020B0604030504040204" pitchFamily="34" charset="0"/>
              <a:buChar char="※"/>
            </a:pPr>
            <a:r>
              <a:rPr kumimoji="1" lang="ja-JP" altLang="en-US" sz="1800" dirty="0">
                <a:solidFill>
                  <a:srgbClr val="FF0000"/>
                </a:solidFill>
                <a:latin typeface="+mn-ea"/>
              </a:rPr>
              <a:t>本資料では、</a:t>
            </a:r>
            <a:r>
              <a:rPr lang="en-US" altLang="ja-JP" sz="1800" dirty="0" err="1">
                <a:solidFill>
                  <a:srgbClr val="FF0000"/>
                </a:solidFill>
                <a:latin typeface="+mn-ea"/>
              </a:rPr>
              <a:t>vEM</a:t>
            </a:r>
            <a:r>
              <a:rPr lang="ja-JP" altLang="en-US" sz="1800" dirty="0">
                <a:solidFill>
                  <a:srgbClr val="FF0000"/>
                </a:solidFill>
                <a:latin typeface="+mn-ea"/>
              </a:rPr>
              <a:t>向けの「</a:t>
            </a:r>
            <a:r>
              <a:rPr lang="en-US" altLang="ja-JP" sz="1800" dirty="0" err="1">
                <a:solidFill>
                  <a:srgbClr val="FF0000"/>
                </a:solidFill>
                <a:latin typeface="+mn-ea"/>
              </a:rPr>
              <a:t>vEMDiffuse-i</a:t>
            </a:r>
            <a:r>
              <a:rPr lang="ja-JP" altLang="en-US" sz="1800" dirty="0">
                <a:solidFill>
                  <a:srgbClr val="FF0000"/>
                </a:solidFill>
                <a:latin typeface="+mn-ea"/>
              </a:rPr>
              <a:t>」と「</a:t>
            </a:r>
            <a:r>
              <a:rPr lang="en-US" altLang="ja-JP" sz="1800" dirty="0" err="1">
                <a:solidFill>
                  <a:srgbClr val="FF0000"/>
                </a:solidFill>
                <a:latin typeface="+mn-ea"/>
              </a:rPr>
              <a:t>vEMDiffuse</a:t>
            </a:r>
            <a:r>
              <a:rPr lang="en-US" altLang="ja-JP" sz="1800" dirty="0">
                <a:solidFill>
                  <a:srgbClr val="FF0000"/>
                </a:solidFill>
                <a:latin typeface="+mn-ea"/>
              </a:rPr>
              <a:t>-a</a:t>
            </a:r>
            <a:r>
              <a:rPr lang="ja-JP" altLang="en-US" sz="1800" dirty="0">
                <a:solidFill>
                  <a:srgbClr val="FF0000"/>
                </a:solidFill>
                <a:latin typeface="+mn-ea"/>
              </a:rPr>
              <a:t>」についてまとめる。</a:t>
            </a:r>
            <a:endParaRPr lang="en-US" altLang="ja-JP" sz="1800" dirty="0">
              <a:solidFill>
                <a:srgbClr val="FF0000"/>
              </a:solidFill>
              <a:latin typeface="+mn-ea"/>
            </a:endParaRPr>
          </a:p>
        </p:txBody>
      </p:sp>
    </p:spTree>
    <p:extLst>
      <p:ext uri="{BB962C8B-B14F-4D97-AF65-F5344CB8AC3E}">
        <p14:creationId xmlns:p14="http://schemas.microsoft.com/office/powerpoint/2010/main" val="719823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53A55-CB7D-BC40-9BF1-134822577044}"/>
            </a:ext>
          </a:extLst>
        </p:cNvPr>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EE8D9E5-6B1E-650C-CF57-09BFEFDAB448}"/>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b="1" u="sng" dirty="0">
                <a:solidFill>
                  <a:srgbClr val="5B9BD5">
                    <a:lumMod val="50000"/>
                  </a:srgbClr>
                </a:solidFill>
                <a:latin typeface="+mn-ea"/>
                <a:ea typeface="+mn-ea"/>
              </a:rPr>
              <a:t>概要</a:t>
            </a:r>
            <a:endParaRPr kumimoji="1" lang="en-US" altLang="ja-JP" sz="1800" b="1" i="0" u="sng" strike="noStrike" kern="1200" cap="none" spc="0" normalizeH="0" baseline="0" noProof="0" dirty="0">
              <a:ln>
                <a:noFill/>
              </a:ln>
              <a:solidFill>
                <a:srgbClr val="5B9BD5">
                  <a:lumMod val="50000"/>
                </a:srgbClr>
              </a:solidFill>
              <a:effectLst/>
              <a:uLnTx/>
              <a:uFillTx/>
              <a:latin typeface="+mn-ea"/>
              <a:ea typeface="+mn-ea"/>
              <a:cs typeface="+mn-cs"/>
            </a:endParaRPr>
          </a:p>
          <a:p>
            <a:pPr defTabSz="914400">
              <a:lnSpc>
                <a:spcPct val="110000"/>
              </a:lnSpc>
            </a:pPr>
            <a:r>
              <a:rPr lang="ja-JP" altLang="en-US" sz="1800" dirty="0">
                <a:solidFill>
                  <a:schemeClr val="tx1">
                    <a:lumMod val="75000"/>
                    <a:lumOff val="25000"/>
                  </a:schemeClr>
                </a:solidFill>
                <a:latin typeface="+mn-ea"/>
                <a:ea typeface="+mn-ea"/>
              </a:rPr>
              <a:t>少量の等方性ボリュームで学習を行い、第</a:t>
            </a:r>
            <a:r>
              <a:rPr lang="en-US" altLang="ja-JP" sz="1800" dirty="0">
                <a:solidFill>
                  <a:schemeClr val="tx1">
                    <a:lumMod val="75000"/>
                    <a:lumOff val="25000"/>
                  </a:schemeClr>
                </a:solidFill>
                <a:latin typeface="+mn-ea"/>
                <a:ea typeface="+mn-ea"/>
              </a:rPr>
              <a:t>1</a:t>
            </a:r>
            <a:r>
              <a:rPr lang="ja-JP" altLang="en-US" sz="1800" dirty="0">
                <a:solidFill>
                  <a:schemeClr val="tx1">
                    <a:lumMod val="75000"/>
                    <a:lumOff val="25000"/>
                  </a:schemeClr>
                </a:solidFill>
                <a:latin typeface="+mn-ea"/>
                <a:ea typeface="+mn-ea"/>
              </a:rPr>
              <a:t>層から第</a:t>
            </a:r>
            <a:r>
              <a:rPr lang="en-US" altLang="ja-JP" sz="1800" dirty="0">
                <a:solidFill>
                  <a:schemeClr val="tx1">
                    <a:lumMod val="75000"/>
                    <a:lumOff val="25000"/>
                  </a:schemeClr>
                </a:solidFill>
                <a:latin typeface="+mn-ea"/>
                <a:ea typeface="+mn-ea"/>
              </a:rPr>
              <a:t>N</a:t>
            </a:r>
            <a:r>
              <a:rPr lang="ja-JP" altLang="en-US" sz="1800" dirty="0">
                <a:solidFill>
                  <a:schemeClr val="tx1">
                    <a:lumMod val="75000"/>
                    <a:lumOff val="25000"/>
                  </a:schemeClr>
                </a:solidFill>
                <a:latin typeface="+mn-ea"/>
                <a:ea typeface="+mn-ea"/>
              </a:rPr>
              <a:t>層までの中間の層を生成することで、異方性ボリュームから等方性ボリュームを再構成するモデル。中間の層を生成することでキャプチャする層の数が減り、</a:t>
            </a:r>
            <a:r>
              <a:rPr lang="en-US" altLang="ja-JP" sz="1800" dirty="0" err="1">
                <a:solidFill>
                  <a:schemeClr val="tx1">
                    <a:lumMod val="75000"/>
                    <a:lumOff val="25000"/>
                  </a:schemeClr>
                </a:solidFill>
                <a:latin typeface="+mn-ea"/>
                <a:ea typeface="+mn-ea"/>
              </a:rPr>
              <a:t>vEM</a:t>
            </a:r>
            <a:r>
              <a:rPr lang="ja-JP" altLang="en-US" sz="1800" dirty="0">
                <a:solidFill>
                  <a:schemeClr val="tx1">
                    <a:lumMod val="75000"/>
                    <a:lumOff val="25000"/>
                  </a:schemeClr>
                </a:solidFill>
                <a:latin typeface="+mn-ea"/>
                <a:ea typeface="+mn-ea"/>
              </a:rPr>
              <a:t>のデータ収集が高速化出来る。</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68E50001-03CB-00E8-B959-37F76323AD5B}"/>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65C4F98A-4169-A336-E56F-042064A997B1}"/>
              </a:ext>
            </a:extLst>
          </p:cNvPr>
          <p:cNvSpPr>
            <a:spLocks noGrp="1"/>
          </p:cNvSpPr>
          <p:nvPr>
            <p:ph type="sldNum" sz="quarter" idx="12"/>
          </p:nvPr>
        </p:nvSpPr>
        <p:spPr/>
        <p:txBody>
          <a:bodyPr/>
          <a:lstStyle/>
          <a:p>
            <a:fld id="{58559E05-BCEC-45BC-9BA0-4ACA84666899}" type="slidenum">
              <a:rPr lang="ja-JP" altLang="en-US" smtClean="0"/>
              <a:pPr/>
              <a:t>8</a:t>
            </a:fld>
            <a:endParaRPr lang="ja-JP" altLang="en-US"/>
          </a:p>
        </p:txBody>
      </p:sp>
      <p:graphicFrame>
        <p:nvGraphicFramePr>
          <p:cNvPr id="11" name="Group 55">
            <a:extLst>
              <a:ext uri="{FF2B5EF4-FFF2-40B4-BE49-F238E27FC236}">
                <a16:creationId xmlns:a16="http://schemas.microsoft.com/office/drawing/2014/main" id="{927CF882-EBA2-6938-4415-304ADC8B2476}"/>
              </a:ext>
            </a:extLst>
          </p:cNvPr>
          <p:cNvGraphicFramePr>
            <a:graphicFrameLocks noGrp="1"/>
          </p:cNvGraphicFramePr>
          <p:nvPr>
            <p:extLst>
              <p:ext uri="{D42A27DB-BD31-4B8C-83A1-F6EECF244321}">
                <p14:modId xmlns:p14="http://schemas.microsoft.com/office/powerpoint/2010/main" val="3795690744"/>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6" name="図 5">
            <a:extLst>
              <a:ext uri="{FF2B5EF4-FFF2-40B4-BE49-F238E27FC236}">
                <a16:creationId xmlns:a16="http://schemas.microsoft.com/office/drawing/2014/main" id="{E191887D-AB66-4393-D9BA-B5C5FB9AD38D}"/>
              </a:ext>
            </a:extLst>
          </p:cNvPr>
          <p:cNvPicPr>
            <a:picLocks noChangeAspect="1"/>
          </p:cNvPicPr>
          <p:nvPr/>
        </p:nvPicPr>
        <p:blipFill>
          <a:blip r:embed="rId3"/>
          <a:stretch>
            <a:fillRect/>
          </a:stretch>
        </p:blipFill>
        <p:spPr>
          <a:xfrm>
            <a:off x="2604296" y="3254511"/>
            <a:ext cx="6983408" cy="2906804"/>
          </a:xfrm>
          <a:prstGeom prst="rect">
            <a:avLst/>
          </a:prstGeom>
          <a:ln>
            <a:solidFill>
              <a:srgbClr val="002060"/>
            </a:solidFill>
          </a:ln>
        </p:spPr>
      </p:pic>
    </p:spTree>
    <p:extLst>
      <p:ext uri="{BB962C8B-B14F-4D97-AF65-F5344CB8AC3E}">
        <p14:creationId xmlns:p14="http://schemas.microsoft.com/office/powerpoint/2010/main" val="168423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7A6C-8E24-A466-8B67-C18EA6D8D45B}"/>
            </a:ext>
          </a:extLst>
        </p:cNvPr>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EAF3D381-01B9-64E6-8CFC-2C1B26BC2F50}"/>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b="1" u="sng" dirty="0">
                <a:solidFill>
                  <a:schemeClr val="accent1">
                    <a:lumMod val="50000"/>
                  </a:schemeClr>
                </a:solidFill>
                <a:latin typeface="+mn-ea"/>
                <a:ea typeface="+mn-ea"/>
              </a:rPr>
              <a:t>チャネル埋め込み</a:t>
            </a:r>
            <a:endParaRPr kumimoji="1" lang="en-US" altLang="ja-JP" sz="1800" b="1" i="0" u="sng" strike="noStrike" kern="1200" cap="none" spc="0" normalizeH="0" baseline="0" noProof="0" dirty="0">
              <a:ln>
                <a:noFill/>
              </a:ln>
              <a:solidFill>
                <a:schemeClr val="accent1">
                  <a:lumMod val="50000"/>
                </a:schemeClr>
              </a:solidFill>
              <a:effectLst/>
              <a:uLnTx/>
              <a:uFillTx/>
              <a:latin typeface="+mn-ea"/>
              <a:ea typeface="+mn-ea"/>
              <a:cs typeface="+mn-cs"/>
            </a:endParaRPr>
          </a:p>
        </p:txBody>
      </p:sp>
      <p:sp>
        <p:nvSpPr>
          <p:cNvPr id="2" name="タイトル 1">
            <a:extLst>
              <a:ext uri="{FF2B5EF4-FFF2-40B4-BE49-F238E27FC236}">
                <a16:creationId xmlns:a16="http://schemas.microsoft.com/office/drawing/2014/main" id="{BC5E5B1D-15A1-3B98-0983-63D1014C7C30}"/>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AD63BBC3-121F-0D5E-B388-7E8476AAF0CA}"/>
              </a:ext>
            </a:extLst>
          </p:cNvPr>
          <p:cNvSpPr>
            <a:spLocks noGrp="1"/>
          </p:cNvSpPr>
          <p:nvPr>
            <p:ph type="sldNum" sz="quarter" idx="12"/>
          </p:nvPr>
        </p:nvSpPr>
        <p:spPr/>
        <p:txBody>
          <a:bodyPr/>
          <a:lstStyle/>
          <a:p>
            <a:fld id="{58559E05-BCEC-45BC-9BA0-4ACA84666899}" type="slidenum">
              <a:rPr lang="ja-JP" altLang="en-US" smtClean="0"/>
              <a:pPr/>
              <a:t>9</a:t>
            </a:fld>
            <a:endParaRPr lang="ja-JP" altLang="en-US"/>
          </a:p>
        </p:txBody>
      </p:sp>
      <p:graphicFrame>
        <p:nvGraphicFramePr>
          <p:cNvPr id="11" name="Group 55">
            <a:extLst>
              <a:ext uri="{FF2B5EF4-FFF2-40B4-BE49-F238E27FC236}">
                <a16:creationId xmlns:a16="http://schemas.microsoft.com/office/drawing/2014/main" id="{7EB9A5F1-8B29-19DD-1CC5-2EA1C675DC0C}"/>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err="1">
                          <a:solidFill>
                            <a:srgbClr val="0071BC"/>
                          </a:solidFill>
                          <a:latin typeface="メイリオ"/>
                          <a:cs typeface="メイリオ" pitchFamily="50" charset="-128"/>
                        </a:rPr>
                        <a:t>vEMDiffuse-i</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7B3F7F43-FE56-2CDE-AC10-BBD3AB753764}"/>
                  </a:ext>
                </a:extLst>
              </p:cNvPr>
              <p:cNvSpPr txBox="1"/>
              <p:nvPr/>
            </p:nvSpPr>
            <p:spPr>
              <a:xfrm>
                <a:off x="450021" y="2117872"/>
                <a:ext cx="8076081" cy="2555956"/>
              </a:xfrm>
              <a:prstGeom prst="rect">
                <a:avLst/>
              </a:prstGeom>
              <a:noFill/>
            </p:spPr>
            <p:txBody>
              <a:bodyPr wrap="square">
                <a:spAutoFit/>
              </a:bodyPr>
              <a:lstStyle/>
              <a:p>
                <a:pPr defTabSz="914400">
                  <a:lnSpc>
                    <a:spcPct val="110000"/>
                  </a:lnSpc>
                </a:pPr>
                <a:r>
                  <a:rPr lang="ja-JP" altLang="en-US" sz="1800" dirty="0">
                    <a:solidFill>
                      <a:schemeClr val="tx1">
                        <a:lumMod val="75000"/>
                        <a:lumOff val="25000"/>
                      </a:schemeClr>
                    </a:solidFill>
                    <a:latin typeface="+mn-ea"/>
                    <a:ea typeface="+mn-ea"/>
                  </a:rPr>
                  <a:t>データセットによって軸方向の解像度が異なると生成する中間層の数</a:t>
                </a:r>
                <a14:m>
                  <m:oMath xmlns:m="http://schemas.openxmlformats.org/officeDocument/2006/math">
                    <m:r>
                      <m:rPr>
                        <m:sty m:val="p"/>
                      </m:rPr>
                      <a:rPr lang="en-US" altLang="ja-JP" sz="2000" i="1" dirty="0">
                        <a:solidFill>
                          <a:schemeClr val="tx1">
                            <a:lumMod val="75000"/>
                            <a:lumOff val="25000"/>
                          </a:schemeClr>
                        </a:solidFill>
                        <a:latin typeface="Cambria Math" panose="02040503050406030204" pitchFamily="18" charset="0"/>
                      </a:rPr>
                      <m:t>R</m:t>
                    </m:r>
                  </m:oMath>
                </a14:m>
                <a:r>
                  <a:rPr lang="ja-JP" altLang="en-US" sz="1800" dirty="0">
                    <a:solidFill>
                      <a:schemeClr val="tx1">
                        <a:lumMod val="75000"/>
                        <a:lumOff val="25000"/>
                      </a:schemeClr>
                    </a:solidFill>
                    <a:latin typeface="+mn-ea"/>
                    <a:ea typeface="+mn-ea"/>
                  </a:rPr>
                  <a:t>も異なる。例えば解像度が</a:t>
                </a:r>
                <a:r>
                  <a:rPr lang="en-US" altLang="ja-JP" sz="1800" dirty="0">
                    <a:solidFill>
                      <a:schemeClr val="tx1">
                        <a:lumMod val="75000"/>
                        <a:lumOff val="25000"/>
                      </a:schemeClr>
                    </a:solidFill>
                    <a:latin typeface="+mn-ea"/>
                    <a:ea typeface="+mn-ea"/>
                  </a:rPr>
                  <a:t>48nm</a:t>
                </a:r>
                <a:r>
                  <a:rPr lang="ja-JP" altLang="en-US" sz="1800" dirty="0">
                    <a:solidFill>
                      <a:schemeClr val="tx1">
                        <a:lumMod val="75000"/>
                        <a:lumOff val="25000"/>
                      </a:schemeClr>
                    </a:solidFill>
                    <a:latin typeface="+mn-ea"/>
                    <a:ea typeface="+mn-ea"/>
                  </a:rPr>
                  <a:t>の場合は</a:t>
                </a:r>
                <a:r>
                  <a:rPr lang="en-US" altLang="ja-JP" sz="1800" dirty="0">
                    <a:solidFill>
                      <a:schemeClr val="tx1">
                        <a:lumMod val="75000"/>
                        <a:lumOff val="25000"/>
                      </a:schemeClr>
                    </a:solidFill>
                    <a:latin typeface="+mn-ea"/>
                    <a:ea typeface="+mn-ea"/>
                  </a:rPr>
                  <a:t>5</a:t>
                </a:r>
                <a:r>
                  <a:rPr lang="ja-JP" altLang="en-US" sz="1800" dirty="0">
                    <a:solidFill>
                      <a:schemeClr val="tx1">
                        <a:lumMod val="75000"/>
                        <a:lumOff val="25000"/>
                      </a:schemeClr>
                    </a:solidFill>
                    <a:latin typeface="+mn-ea"/>
                    <a:ea typeface="+mn-ea"/>
                  </a:rPr>
                  <a:t>層</a:t>
                </a:r>
                <a:r>
                  <a:rPr lang="en-US" altLang="ja-JP" sz="1800" dirty="0">
                    <a:solidFill>
                      <a:schemeClr val="tx1">
                        <a:lumMod val="75000"/>
                        <a:lumOff val="25000"/>
                      </a:schemeClr>
                    </a:solidFill>
                    <a:latin typeface="+mn-ea"/>
                    <a:ea typeface="+mn-ea"/>
                  </a:rPr>
                  <a:t>(</a:t>
                </a:r>
                <a14:m>
                  <m:oMath xmlns:m="http://schemas.openxmlformats.org/officeDocument/2006/math">
                    <m:r>
                      <m:rPr>
                        <m:sty m:val="p"/>
                      </m:rPr>
                      <a:rPr lang="en-US" altLang="ja-JP" sz="1800" i="1" dirty="0">
                        <a:solidFill>
                          <a:schemeClr val="tx1">
                            <a:lumMod val="75000"/>
                            <a:lumOff val="25000"/>
                          </a:schemeClr>
                        </a:solidFill>
                        <a:latin typeface="Cambria Math" panose="02040503050406030204" pitchFamily="18" charset="0"/>
                      </a:rPr>
                      <m:t>R</m:t>
                    </m:r>
                  </m:oMath>
                </a14:m>
                <a:r>
                  <a:rPr lang="en-US" altLang="ja-JP" sz="1800" dirty="0">
                    <a:solidFill>
                      <a:schemeClr val="tx1">
                        <a:lumMod val="75000"/>
                        <a:lumOff val="25000"/>
                      </a:schemeClr>
                    </a:solidFill>
                    <a:latin typeface="+mn-ea"/>
                    <a:ea typeface="+mn-ea"/>
                  </a:rPr>
                  <a:t>=5)</a:t>
                </a:r>
                <a:r>
                  <a:rPr lang="ja-JP" altLang="en-US" sz="1800" dirty="0">
                    <a:solidFill>
                      <a:schemeClr val="tx1">
                        <a:lumMod val="75000"/>
                        <a:lumOff val="25000"/>
                      </a:schemeClr>
                    </a:solidFill>
                    <a:latin typeface="+mn-ea"/>
                    <a:ea typeface="+mn-ea"/>
                  </a:rPr>
                  <a:t>補間するが、</a:t>
                </a:r>
                <a:r>
                  <a:rPr lang="en-US" altLang="ja-JP" sz="1800" dirty="0">
                    <a:solidFill>
                      <a:schemeClr val="tx1">
                        <a:lumMod val="75000"/>
                        <a:lumOff val="25000"/>
                      </a:schemeClr>
                    </a:solidFill>
                    <a:latin typeface="+mn-ea"/>
                    <a:ea typeface="+mn-ea"/>
                  </a:rPr>
                  <a:t>56nm</a:t>
                </a:r>
                <a:r>
                  <a:rPr lang="ja-JP" altLang="en-US" sz="1800" dirty="0">
                    <a:solidFill>
                      <a:schemeClr val="tx1">
                        <a:lumMod val="75000"/>
                        <a:lumOff val="25000"/>
                      </a:schemeClr>
                    </a:solidFill>
                    <a:latin typeface="+mn-ea"/>
                    <a:ea typeface="+mn-ea"/>
                  </a:rPr>
                  <a:t>の場合は</a:t>
                </a:r>
                <a:r>
                  <a:rPr lang="en-US" altLang="ja-JP" sz="1800" dirty="0">
                    <a:solidFill>
                      <a:schemeClr val="tx1">
                        <a:lumMod val="75000"/>
                        <a:lumOff val="25000"/>
                      </a:schemeClr>
                    </a:solidFill>
                    <a:latin typeface="+mn-ea"/>
                    <a:ea typeface="+mn-ea"/>
                  </a:rPr>
                  <a:t>6</a:t>
                </a:r>
                <a:r>
                  <a:rPr lang="ja-JP" altLang="en-US" sz="1800" dirty="0">
                    <a:solidFill>
                      <a:schemeClr val="tx1">
                        <a:lumMod val="75000"/>
                        <a:lumOff val="25000"/>
                      </a:schemeClr>
                    </a:solidFill>
                    <a:latin typeface="+mn-ea"/>
                    <a:ea typeface="+mn-ea"/>
                  </a:rPr>
                  <a:t>層</a:t>
                </a:r>
                <a:r>
                  <a:rPr lang="en-US" altLang="ja-JP" sz="1800" dirty="0">
                    <a:solidFill>
                      <a:schemeClr val="tx1">
                        <a:lumMod val="75000"/>
                        <a:lumOff val="25000"/>
                      </a:schemeClr>
                    </a:solidFill>
                    <a:latin typeface="+mn-ea"/>
                    <a:ea typeface="+mn-ea"/>
                  </a:rPr>
                  <a:t>(</a:t>
                </a:r>
                <a14:m>
                  <m:oMath xmlns:m="http://schemas.openxmlformats.org/officeDocument/2006/math">
                    <m:r>
                      <m:rPr>
                        <m:sty m:val="p"/>
                      </m:rPr>
                      <a:rPr lang="en-US" altLang="ja-JP" sz="1800" i="1" dirty="0">
                        <a:solidFill>
                          <a:schemeClr val="tx1">
                            <a:lumMod val="75000"/>
                            <a:lumOff val="25000"/>
                          </a:schemeClr>
                        </a:solidFill>
                        <a:latin typeface="Cambria Math" panose="02040503050406030204" pitchFamily="18" charset="0"/>
                      </a:rPr>
                      <m:t>R</m:t>
                    </m:r>
                  </m:oMath>
                </a14:m>
                <a:r>
                  <a:rPr lang="en-US" altLang="ja-JP" sz="1800" dirty="0">
                    <a:solidFill>
                      <a:schemeClr val="tx1">
                        <a:lumMod val="75000"/>
                        <a:lumOff val="25000"/>
                      </a:schemeClr>
                    </a:solidFill>
                    <a:latin typeface="+mn-ea"/>
                    <a:ea typeface="+mn-ea"/>
                  </a:rPr>
                  <a:t>=6)</a:t>
                </a:r>
                <a:r>
                  <a:rPr lang="ja-JP" altLang="en-US" sz="1800" dirty="0">
                    <a:solidFill>
                      <a:schemeClr val="tx1">
                        <a:lumMod val="75000"/>
                        <a:lumOff val="25000"/>
                      </a:schemeClr>
                    </a:solidFill>
                    <a:latin typeface="+mn-ea"/>
                    <a:ea typeface="+mn-ea"/>
                  </a:rPr>
                  <a:t>補間する。</a:t>
                </a:r>
                <a:endParaRPr lang="en-US" altLang="ja-JP" sz="1800" dirty="0">
                  <a:solidFill>
                    <a:schemeClr val="tx1">
                      <a:lumMod val="75000"/>
                      <a:lumOff val="25000"/>
                    </a:schemeClr>
                  </a:solidFill>
                  <a:latin typeface="+mn-ea"/>
                  <a:ea typeface="+mn-ea"/>
                </a:endParaRPr>
              </a:p>
              <a:p>
                <a:pPr defTabSz="914400">
                  <a:lnSpc>
                    <a:spcPct val="110000"/>
                  </a:lnSpc>
                </a:pPr>
                <a:r>
                  <a:rPr lang="ja-JP" altLang="en-US" sz="1800" dirty="0">
                    <a:solidFill>
                      <a:schemeClr val="tx1">
                        <a:lumMod val="75000"/>
                        <a:lumOff val="25000"/>
                      </a:schemeClr>
                    </a:solidFill>
                    <a:latin typeface="+mn-ea"/>
                    <a:ea typeface="+mn-ea"/>
                  </a:rPr>
                  <a:t>そこで、データセットの解像度によってクラス数を変更しない代わりに、チャネル埋め込みを導入した。</a:t>
                </a:r>
                <a:endParaRPr lang="en-US" altLang="ja-JP" sz="1800" dirty="0">
                  <a:solidFill>
                    <a:schemeClr val="tx1">
                      <a:lumMod val="75000"/>
                      <a:lumOff val="25000"/>
                    </a:schemeClr>
                  </a:solidFill>
                  <a:latin typeface="+mn-ea"/>
                  <a:ea typeface="+mn-ea"/>
                </a:endParaRPr>
              </a:p>
              <a:p>
                <a:pPr defTabSz="914400">
                  <a:lnSpc>
                    <a:spcPct val="110000"/>
                  </a:lnSpc>
                </a:pPr>
                <a:r>
                  <a:rPr lang="ja-JP" altLang="en-US" sz="1800" dirty="0">
                    <a:solidFill>
                      <a:schemeClr val="tx1">
                        <a:lumMod val="75000"/>
                        <a:lumOff val="25000"/>
                      </a:schemeClr>
                    </a:solidFill>
                    <a:latin typeface="+mn-ea"/>
                  </a:rPr>
                  <a:t>生成したい層と上位層</a:t>
                </a:r>
                <a:r>
                  <a:rPr kumimoji="1" lang="en-US" altLang="ja-JP" sz="1800" dirty="0">
                    <a:solidFill>
                      <a:schemeClr val="tx1">
                        <a:lumMod val="75000"/>
                        <a:lumOff val="25000"/>
                      </a:schemeClr>
                    </a:solidFill>
                    <a:latin typeface="+mn-ea"/>
                    <a:ea typeface="+mn-ea"/>
                  </a:rPr>
                  <a:t>c</a:t>
                </a:r>
                <a:r>
                  <a:rPr kumimoji="1" lang="en-US" altLang="ja-JP" sz="1800" baseline="30000" dirty="0">
                    <a:solidFill>
                      <a:schemeClr val="tx1">
                        <a:lumMod val="75000"/>
                        <a:lumOff val="25000"/>
                      </a:schemeClr>
                    </a:solidFill>
                    <a:latin typeface="+mn-ea"/>
                    <a:ea typeface="+mn-ea"/>
                  </a:rPr>
                  <a:t>u</a:t>
                </a:r>
                <a:r>
                  <a:rPr lang="ja-JP" altLang="en-US" sz="1800" dirty="0">
                    <a:solidFill>
                      <a:schemeClr val="tx1">
                        <a:lumMod val="75000"/>
                        <a:lumOff val="25000"/>
                      </a:schemeClr>
                    </a:solidFill>
                    <a:latin typeface="+mn-ea"/>
                  </a:rPr>
                  <a:t>との相対距離を示すインデックス</a:t>
                </a:r>
                <a:r>
                  <a:rPr lang="en-US" altLang="ja-JP" sz="1800" dirty="0">
                    <a:solidFill>
                      <a:schemeClr val="tx1">
                        <a:lumMod val="75000"/>
                        <a:lumOff val="25000"/>
                      </a:schemeClr>
                    </a:solidFill>
                    <a:latin typeface="+mn-ea"/>
                  </a:rPr>
                  <a:t>(</a:t>
                </a:r>
                <a:r>
                  <a:rPr lang="en-US" altLang="ja-JP" sz="1800" dirty="0" err="1">
                    <a:solidFill>
                      <a:schemeClr val="tx1">
                        <a:lumMod val="75000"/>
                        <a:lumOff val="25000"/>
                      </a:schemeClr>
                    </a:solidFill>
                    <a:latin typeface="+mn-ea"/>
                  </a:rPr>
                  <a:t>channel_index</a:t>
                </a:r>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を入力として</a:t>
                </a:r>
                <a:r>
                  <a:rPr lang="en-US" altLang="ja-JP" sz="1800" dirty="0">
                    <a:solidFill>
                      <a:schemeClr val="tx1">
                        <a:lumMod val="75000"/>
                        <a:lumOff val="25000"/>
                      </a:schemeClr>
                    </a:solidFill>
                    <a:latin typeface="+mn-ea"/>
                  </a:rPr>
                  <a:t>sinusoidal positional encoding(SPE)</a:t>
                </a:r>
                <a:r>
                  <a:rPr lang="ja-JP" altLang="en-US" sz="1800" dirty="0">
                    <a:solidFill>
                      <a:schemeClr val="tx1">
                        <a:lumMod val="75000"/>
                        <a:lumOff val="25000"/>
                      </a:schemeClr>
                    </a:solidFill>
                    <a:latin typeface="+mn-ea"/>
                  </a:rPr>
                  <a:t>で特徴ベクトルに埋め込むことで</a:t>
                </a:r>
                <a:r>
                  <a:rPr lang="en-US" altLang="ja-JP" sz="1800" dirty="0">
                    <a:solidFill>
                      <a:schemeClr val="tx1">
                        <a:lumMod val="75000"/>
                        <a:lumOff val="25000"/>
                      </a:schemeClr>
                    </a:solidFill>
                    <a:latin typeface="+mn-ea"/>
                  </a:rPr>
                  <a:t>1</a:t>
                </a:r>
                <a:r>
                  <a:rPr lang="ja-JP" altLang="en-US" sz="1800" dirty="0">
                    <a:solidFill>
                      <a:schemeClr val="tx1">
                        <a:lumMod val="75000"/>
                        <a:lumOff val="25000"/>
                      </a:schemeClr>
                    </a:solidFill>
                    <a:latin typeface="+mn-ea"/>
                  </a:rPr>
                  <a:t>から</a:t>
                </a:r>
                <a14:m>
                  <m:oMath xmlns:m="http://schemas.openxmlformats.org/officeDocument/2006/math">
                    <m:r>
                      <m:rPr>
                        <m:sty m:val="p"/>
                      </m:rPr>
                      <a:rPr lang="en-US" altLang="ja-JP" sz="1800" i="1" dirty="0" smtClean="0">
                        <a:solidFill>
                          <a:schemeClr val="tx1">
                            <a:lumMod val="75000"/>
                            <a:lumOff val="25000"/>
                          </a:schemeClr>
                        </a:solidFill>
                        <a:latin typeface="Cambria Math" panose="02040503050406030204" pitchFamily="18" charset="0"/>
                      </a:rPr>
                      <m:t>R</m:t>
                    </m:r>
                    <m:r>
                      <a:rPr lang="en-US" altLang="ja-JP" sz="1800" i="1" dirty="0" smtClean="0">
                        <a:solidFill>
                          <a:schemeClr val="tx1">
                            <a:lumMod val="75000"/>
                            <a:lumOff val="25000"/>
                          </a:schemeClr>
                        </a:solidFill>
                        <a:latin typeface="Cambria Math" panose="02040503050406030204" pitchFamily="18" charset="0"/>
                      </a:rPr>
                      <m:t> </m:t>
                    </m:r>
                    <m:r>
                      <a:rPr lang="ja-JP" altLang="en-US" sz="1800" i="1" dirty="0">
                        <a:solidFill>
                          <a:schemeClr val="tx1">
                            <a:lumMod val="75000"/>
                            <a:lumOff val="25000"/>
                          </a:schemeClr>
                        </a:solidFill>
                        <a:latin typeface="Cambria Math" panose="02040503050406030204" pitchFamily="18" charset="0"/>
                      </a:rPr>
                      <m:t>まで</m:t>
                    </m:r>
                  </m:oMath>
                </a14:m>
                <a:r>
                  <a:rPr lang="ja-JP" altLang="en-US" sz="1800" dirty="0">
                    <a:solidFill>
                      <a:schemeClr val="tx1">
                        <a:lumMod val="75000"/>
                        <a:lumOff val="25000"/>
                      </a:schemeClr>
                    </a:solidFill>
                    <a:latin typeface="+mn-ea"/>
                  </a:rPr>
                  <a:t>の中間層を指定して生成出来るようにした。</a:t>
                </a:r>
                <a:endParaRPr lang="en-US" altLang="ja-JP" sz="1800" dirty="0">
                  <a:solidFill>
                    <a:schemeClr val="tx1">
                      <a:lumMod val="75000"/>
                      <a:lumOff val="25000"/>
                    </a:schemeClr>
                  </a:solidFill>
                  <a:latin typeface="+mn-ea"/>
                  <a:ea typeface="+mn-ea"/>
                </a:endParaRPr>
              </a:p>
            </p:txBody>
          </p:sp>
        </mc:Choice>
        <mc:Fallback>
          <p:sp>
            <p:nvSpPr>
              <p:cNvPr id="9" name="テキスト ボックス 8">
                <a:extLst>
                  <a:ext uri="{FF2B5EF4-FFF2-40B4-BE49-F238E27FC236}">
                    <a16:creationId xmlns:a16="http://schemas.microsoft.com/office/drawing/2014/main" id="{7B3F7F43-FE56-2CDE-AC10-BBD3AB753764}"/>
                  </a:ext>
                </a:extLst>
              </p:cNvPr>
              <p:cNvSpPr txBox="1">
                <a:spLocks noRot="1" noChangeAspect="1" noMove="1" noResize="1" noEditPoints="1" noAdjustHandles="1" noChangeArrowheads="1" noChangeShapeType="1" noTextEdit="1"/>
              </p:cNvSpPr>
              <p:nvPr/>
            </p:nvSpPr>
            <p:spPr>
              <a:xfrm>
                <a:off x="450021" y="2117872"/>
                <a:ext cx="8076081" cy="2555956"/>
              </a:xfrm>
              <a:prstGeom prst="rect">
                <a:avLst/>
              </a:prstGeom>
              <a:blipFill>
                <a:blip r:embed="rId3"/>
                <a:stretch>
                  <a:fillRect l="-679" b="-2857"/>
                </a:stretch>
              </a:blipFill>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2B40AA9A-6002-E180-9A95-E256A44380DD}"/>
              </a:ext>
            </a:extLst>
          </p:cNvPr>
          <p:cNvGrpSpPr/>
          <p:nvPr/>
        </p:nvGrpSpPr>
        <p:grpSpPr>
          <a:xfrm>
            <a:off x="8798793" y="1456067"/>
            <a:ext cx="2782009" cy="4883901"/>
            <a:chOff x="8610600" y="1486843"/>
            <a:chExt cx="2782009" cy="4883901"/>
          </a:xfrm>
        </p:grpSpPr>
        <p:pic>
          <p:nvPicPr>
            <p:cNvPr id="7" name="図 6">
              <a:extLst>
                <a:ext uri="{FF2B5EF4-FFF2-40B4-BE49-F238E27FC236}">
                  <a16:creationId xmlns:a16="http://schemas.microsoft.com/office/drawing/2014/main" id="{3C9BA2B2-98FD-981F-8747-0A190D917A89}"/>
                </a:ext>
              </a:extLst>
            </p:cNvPr>
            <p:cNvPicPr>
              <a:picLocks noChangeAspect="1"/>
            </p:cNvPicPr>
            <p:nvPr/>
          </p:nvPicPr>
          <p:blipFill>
            <a:blip r:embed="rId4"/>
            <a:stretch>
              <a:fillRect/>
            </a:stretch>
          </p:blipFill>
          <p:spPr>
            <a:xfrm>
              <a:off x="8610600" y="1486843"/>
              <a:ext cx="911813" cy="4883901"/>
            </a:xfrm>
            <a:prstGeom prst="rect">
              <a:avLst/>
            </a:prstGeom>
            <a:ln>
              <a:solidFill>
                <a:srgbClr val="002060"/>
              </a:solidFill>
            </a:ln>
          </p:spPr>
        </p:pic>
        <p:sp>
          <p:nvSpPr>
            <p:cNvPr id="10" name="テキスト ボックス 9">
              <a:extLst>
                <a:ext uri="{FF2B5EF4-FFF2-40B4-BE49-F238E27FC236}">
                  <a16:creationId xmlns:a16="http://schemas.microsoft.com/office/drawing/2014/main" id="{CA077553-B498-75FE-DA5A-36B4D573B582}"/>
                </a:ext>
              </a:extLst>
            </p:cNvPr>
            <p:cNvSpPr txBox="1"/>
            <p:nvPr/>
          </p:nvSpPr>
          <p:spPr>
            <a:xfrm>
              <a:off x="9522413" y="1825415"/>
              <a:ext cx="1082633" cy="338554"/>
            </a:xfrm>
            <a:prstGeom prst="rect">
              <a:avLst/>
            </a:prstGeom>
            <a:noFill/>
          </p:spPr>
          <p:txBody>
            <a:bodyPr wrap="square" rtlCol="0">
              <a:spAutoFit/>
            </a:bodyPr>
            <a:lstStyle/>
            <a:p>
              <a:r>
                <a:rPr lang="ja-JP" altLang="en-US" sz="1600" b="1" dirty="0">
                  <a:solidFill>
                    <a:schemeClr val="accent1">
                      <a:lumMod val="50000"/>
                    </a:schemeClr>
                  </a:solidFill>
                </a:rPr>
                <a:t>上位層</a:t>
              </a:r>
              <a:r>
                <a:rPr kumimoji="1" lang="en-US" altLang="ja-JP" sz="1600" b="1" dirty="0">
                  <a:solidFill>
                    <a:schemeClr val="accent1">
                      <a:lumMod val="50000"/>
                    </a:schemeClr>
                  </a:solidFill>
                  <a:latin typeface="+mn-ea"/>
                  <a:ea typeface="+mn-ea"/>
                </a:rPr>
                <a:t>c</a:t>
              </a:r>
              <a:r>
                <a:rPr kumimoji="1" lang="en-US" altLang="ja-JP" sz="1600" b="1" baseline="30000" dirty="0">
                  <a:solidFill>
                    <a:schemeClr val="accent1">
                      <a:lumMod val="50000"/>
                    </a:schemeClr>
                  </a:solidFill>
                  <a:latin typeface="+mn-ea"/>
                  <a:ea typeface="+mn-ea"/>
                </a:rPr>
                <a:t>u</a:t>
              </a:r>
              <a:endParaRPr kumimoji="1" lang="ja-JP" altLang="en-US" sz="1600" b="1" dirty="0">
                <a:solidFill>
                  <a:schemeClr val="accent1">
                    <a:lumMod val="50000"/>
                  </a:schemeClr>
                </a:solidFill>
              </a:endParaRPr>
            </a:p>
          </p:txBody>
        </p:sp>
        <p:sp>
          <p:nvSpPr>
            <p:cNvPr id="12" name="テキスト ボックス 11">
              <a:extLst>
                <a:ext uri="{FF2B5EF4-FFF2-40B4-BE49-F238E27FC236}">
                  <a16:creationId xmlns:a16="http://schemas.microsoft.com/office/drawing/2014/main" id="{B61233E0-2BC4-3B58-14DF-FBA16965C411}"/>
                </a:ext>
              </a:extLst>
            </p:cNvPr>
            <p:cNvSpPr txBox="1"/>
            <p:nvPr/>
          </p:nvSpPr>
          <p:spPr>
            <a:xfrm>
              <a:off x="9522412" y="5857825"/>
              <a:ext cx="1082633" cy="338554"/>
            </a:xfrm>
            <a:prstGeom prst="rect">
              <a:avLst/>
            </a:prstGeom>
            <a:noFill/>
          </p:spPr>
          <p:txBody>
            <a:bodyPr wrap="square" rtlCol="0">
              <a:spAutoFit/>
            </a:bodyPr>
            <a:lstStyle/>
            <a:p>
              <a:r>
                <a:rPr lang="ja-JP" altLang="en-US" sz="1600" b="1" dirty="0">
                  <a:solidFill>
                    <a:schemeClr val="accent1">
                      <a:lumMod val="50000"/>
                    </a:schemeClr>
                  </a:solidFill>
                </a:rPr>
                <a:t>下位層</a:t>
              </a:r>
              <a:r>
                <a:rPr kumimoji="1" lang="en-US" altLang="ja-JP" sz="1600" b="1" dirty="0">
                  <a:solidFill>
                    <a:schemeClr val="accent1">
                      <a:lumMod val="50000"/>
                    </a:schemeClr>
                  </a:solidFill>
                  <a:latin typeface="+mn-ea"/>
                  <a:ea typeface="+mn-ea"/>
                </a:rPr>
                <a:t>c</a:t>
              </a:r>
              <a:r>
                <a:rPr lang="en-US" altLang="ja-JP" sz="1600" b="1" baseline="30000" dirty="0">
                  <a:solidFill>
                    <a:schemeClr val="accent1">
                      <a:lumMod val="50000"/>
                    </a:schemeClr>
                  </a:solidFill>
                  <a:latin typeface="+mn-ea"/>
                </a:rPr>
                <a:t>l</a:t>
              </a:r>
              <a:endParaRPr kumimoji="1" lang="ja-JP" altLang="en-US" sz="1600" b="1" dirty="0">
                <a:solidFill>
                  <a:schemeClr val="accent1">
                    <a:lumMod val="50000"/>
                  </a:schemeClr>
                </a:solidFill>
              </a:endParaRPr>
            </a:p>
          </p:txBody>
        </p:sp>
        <p:sp>
          <p:nvSpPr>
            <p:cNvPr id="13" name="テキスト ボックス 12">
              <a:extLst>
                <a:ext uri="{FF2B5EF4-FFF2-40B4-BE49-F238E27FC236}">
                  <a16:creationId xmlns:a16="http://schemas.microsoft.com/office/drawing/2014/main" id="{B392F60D-6EC9-EC6E-2A3D-D2ED11532736}"/>
                </a:ext>
              </a:extLst>
            </p:cNvPr>
            <p:cNvSpPr txBox="1"/>
            <p:nvPr/>
          </p:nvSpPr>
          <p:spPr>
            <a:xfrm>
              <a:off x="9517465" y="2514055"/>
              <a:ext cx="1082633" cy="338554"/>
            </a:xfrm>
            <a:prstGeom prst="rect">
              <a:avLst/>
            </a:prstGeom>
            <a:noFill/>
          </p:spPr>
          <p:txBody>
            <a:bodyPr wrap="square" rtlCol="0">
              <a:spAutoFit/>
            </a:bodyPr>
            <a:lstStyle/>
            <a:p>
              <a:r>
                <a:rPr lang="en-US" altLang="ja-JP" sz="1600" b="1" dirty="0">
                  <a:solidFill>
                    <a:schemeClr val="accent1">
                      <a:lumMod val="50000"/>
                    </a:schemeClr>
                  </a:solidFill>
                </a:rPr>
                <a:t>index</a:t>
              </a:r>
              <a:r>
                <a:rPr kumimoji="1" lang="en-US" altLang="ja-JP" sz="1600" b="1" dirty="0">
                  <a:solidFill>
                    <a:schemeClr val="accent1">
                      <a:lumMod val="50000"/>
                    </a:schemeClr>
                  </a:solidFill>
                </a:rPr>
                <a:t>=1</a:t>
              </a:r>
              <a:endParaRPr kumimoji="1" lang="ja-JP" altLang="en-US" sz="1600" b="1" dirty="0">
                <a:solidFill>
                  <a:schemeClr val="accent1">
                    <a:lumMod val="50000"/>
                  </a:schemeClr>
                </a:solidFill>
              </a:endParaRPr>
            </a:p>
          </p:txBody>
        </p:sp>
        <p:sp>
          <p:nvSpPr>
            <p:cNvPr id="14" name="テキスト ボックス 13">
              <a:extLst>
                <a:ext uri="{FF2B5EF4-FFF2-40B4-BE49-F238E27FC236}">
                  <a16:creationId xmlns:a16="http://schemas.microsoft.com/office/drawing/2014/main" id="{FAC6F69C-445F-AF07-102B-71D1FD13CB85}"/>
                </a:ext>
              </a:extLst>
            </p:cNvPr>
            <p:cNvSpPr txBox="1"/>
            <p:nvPr/>
          </p:nvSpPr>
          <p:spPr>
            <a:xfrm>
              <a:off x="9517464" y="3188517"/>
              <a:ext cx="1082633" cy="338554"/>
            </a:xfrm>
            <a:prstGeom prst="rect">
              <a:avLst/>
            </a:prstGeom>
            <a:noFill/>
          </p:spPr>
          <p:txBody>
            <a:bodyPr wrap="square" rtlCol="0">
              <a:spAutoFit/>
            </a:bodyPr>
            <a:lstStyle/>
            <a:p>
              <a:r>
                <a:rPr kumimoji="1" lang="en-US" altLang="ja-JP" sz="1600" b="1" dirty="0">
                  <a:solidFill>
                    <a:schemeClr val="accent1">
                      <a:lumMod val="50000"/>
                    </a:schemeClr>
                  </a:solidFill>
                </a:rPr>
                <a:t>index=2</a:t>
              </a:r>
              <a:endParaRPr kumimoji="1" lang="ja-JP" altLang="en-US" sz="1600" b="1" dirty="0">
                <a:solidFill>
                  <a:schemeClr val="accent1">
                    <a:lumMod val="50000"/>
                  </a:schemeClr>
                </a:solidFill>
              </a:endParaRPr>
            </a:p>
          </p:txBody>
        </p:sp>
        <p:sp>
          <p:nvSpPr>
            <p:cNvPr id="15" name="テキスト ボックス 14">
              <a:extLst>
                <a:ext uri="{FF2B5EF4-FFF2-40B4-BE49-F238E27FC236}">
                  <a16:creationId xmlns:a16="http://schemas.microsoft.com/office/drawing/2014/main" id="{C3D22132-DF93-46E3-2D77-7A8A86A22E5E}"/>
                </a:ext>
              </a:extLst>
            </p:cNvPr>
            <p:cNvSpPr txBox="1"/>
            <p:nvPr/>
          </p:nvSpPr>
          <p:spPr>
            <a:xfrm>
              <a:off x="9517465" y="3832990"/>
              <a:ext cx="1082633" cy="338554"/>
            </a:xfrm>
            <a:prstGeom prst="rect">
              <a:avLst/>
            </a:prstGeom>
            <a:noFill/>
          </p:spPr>
          <p:txBody>
            <a:bodyPr wrap="square" rtlCol="0">
              <a:spAutoFit/>
            </a:bodyPr>
            <a:lstStyle/>
            <a:p>
              <a:r>
                <a:rPr lang="en-US" altLang="ja-JP" sz="1600" b="1" dirty="0">
                  <a:solidFill>
                    <a:schemeClr val="accent1">
                      <a:lumMod val="50000"/>
                    </a:schemeClr>
                  </a:solidFill>
                </a:rPr>
                <a:t>index</a:t>
              </a:r>
              <a:r>
                <a:rPr kumimoji="1" lang="en-US" altLang="ja-JP" sz="1600" b="1" dirty="0">
                  <a:solidFill>
                    <a:schemeClr val="accent1">
                      <a:lumMod val="50000"/>
                    </a:schemeClr>
                  </a:solidFill>
                </a:rPr>
                <a:t>=3</a:t>
              </a:r>
              <a:endParaRPr kumimoji="1" lang="ja-JP" altLang="en-US" sz="1600" b="1" dirty="0">
                <a:solidFill>
                  <a:schemeClr val="accent1">
                    <a:lumMod val="50000"/>
                  </a:schemeClr>
                </a:solidFill>
              </a:endParaRPr>
            </a:p>
          </p:txBody>
        </p:sp>
        <p:sp>
          <p:nvSpPr>
            <p:cNvPr id="16" name="テキスト ボックス 15">
              <a:extLst>
                <a:ext uri="{FF2B5EF4-FFF2-40B4-BE49-F238E27FC236}">
                  <a16:creationId xmlns:a16="http://schemas.microsoft.com/office/drawing/2014/main" id="{E4B4AB17-3229-2420-E1B1-10FD72FF30EE}"/>
                </a:ext>
              </a:extLst>
            </p:cNvPr>
            <p:cNvSpPr txBox="1"/>
            <p:nvPr/>
          </p:nvSpPr>
          <p:spPr>
            <a:xfrm>
              <a:off x="9517464" y="4516865"/>
              <a:ext cx="1082633" cy="338554"/>
            </a:xfrm>
            <a:prstGeom prst="rect">
              <a:avLst/>
            </a:prstGeom>
            <a:noFill/>
          </p:spPr>
          <p:txBody>
            <a:bodyPr wrap="square" rtlCol="0">
              <a:spAutoFit/>
            </a:bodyPr>
            <a:lstStyle/>
            <a:p>
              <a:r>
                <a:rPr lang="en-US" altLang="ja-JP" sz="1600" b="1" dirty="0">
                  <a:solidFill>
                    <a:schemeClr val="accent1">
                      <a:lumMod val="50000"/>
                    </a:schemeClr>
                  </a:solidFill>
                </a:rPr>
                <a:t>index</a:t>
              </a:r>
              <a:r>
                <a:rPr kumimoji="1" lang="en-US" altLang="ja-JP" sz="1600" b="1" dirty="0">
                  <a:solidFill>
                    <a:schemeClr val="accent1">
                      <a:lumMod val="50000"/>
                    </a:schemeClr>
                  </a:solidFill>
                </a:rPr>
                <a:t>=4</a:t>
              </a:r>
              <a:endParaRPr kumimoji="1" lang="ja-JP" altLang="en-US" sz="1600" b="1" dirty="0">
                <a:solidFill>
                  <a:schemeClr val="accent1">
                    <a:lumMod val="50000"/>
                  </a:schemeClr>
                </a:solidFill>
              </a:endParaRPr>
            </a:p>
          </p:txBody>
        </p:sp>
        <p:sp>
          <p:nvSpPr>
            <p:cNvPr id="17" name="テキスト ボックス 16">
              <a:extLst>
                <a:ext uri="{FF2B5EF4-FFF2-40B4-BE49-F238E27FC236}">
                  <a16:creationId xmlns:a16="http://schemas.microsoft.com/office/drawing/2014/main" id="{F78A65C9-1AD1-0FF7-0BBD-A0EF33EF03E9}"/>
                </a:ext>
              </a:extLst>
            </p:cNvPr>
            <p:cNvSpPr txBox="1"/>
            <p:nvPr/>
          </p:nvSpPr>
          <p:spPr>
            <a:xfrm>
              <a:off x="9517464" y="5201880"/>
              <a:ext cx="1082633" cy="338554"/>
            </a:xfrm>
            <a:prstGeom prst="rect">
              <a:avLst/>
            </a:prstGeom>
            <a:noFill/>
          </p:spPr>
          <p:txBody>
            <a:bodyPr wrap="square" rtlCol="0">
              <a:spAutoFit/>
            </a:bodyPr>
            <a:lstStyle/>
            <a:p>
              <a:r>
                <a:rPr kumimoji="1" lang="en-US" altLang="ja-JP" sz="1600" b="1" dirty="0">
                  <a:solidFill>
                    <a:schemeClr val="accent1">
                      <a:lumMod val="50000"/>
                    </a:schemeClr>
                  </a:solidFill>
                </a:rPr>
                <a:t>index=5</a:t>
              </a:r>
              <a:endParaRPr kumimoji="1" lang="ja-JP" altLang="en-US" sz="1600" b="1" dirty="0">
                <a:solidFill>
                  <a:schemeClr val="accent1">
                    <a:lumMod val="50000"/>
                  </a:schemeClr>
                </a:solidFill>
              </a:endParaRPr>
            </a:p>
          </p:txBody>
        </p:sp>
        <p:sp>
          <p:nvSpPr>
            <p:cNvPr id="18" name="右中かっこ 17">
              <a:extLst>
                <a:ext uri="{FF2B5EF4-FFF2-40B4-BE49-F238E27FC236}">
                  <a16:creationId xmlns:a16="http://schemas.microsoft.com/office/drawing/2014/main" id="{5847BEE9-DE09-C162-5E34-0CF4686412EC}"/>
                </a:ext>
              </a:extLst>
            </p:cNvPr>
            <p:cNvSpPr/>
            <p:nvPr/>
          </p:nvSpPr>
          <p:spPr>
            <a:xfrm>
              <a:off x="10527033" y="2481360"/>
              <a:ext cx="345754" cy="3169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D298AFD-6D25-EC9A-A63A-79446733F3A8}"/>
                </a:ext>
              </a:extLst>
            </p:cNvPr>
            <p:cNvSpPr txBox="1"/>
            <p:nvPr/>
          </p:nvSpPr>
          <p:spPr>
            <a:xfrm>
              <a:off x="11046854" y="3404342"/>
              <a:ext cx="345755" cy="1323439"/>
            </a:xfrm>
            <a:prstGeom prst="rect">
              <a:avLst/>
            </a:prstGeom>
            <a:noFill/>
          </p:spPr>
          <p:txBody>
            <a:bodyPr wrap="square" rtlCol="0">
              <a:spAutoFit/>
            </a:bodyPr>
            <a:lstStyle/>
            <a:p>
              <a:r>
                <a:rPr kumimoji="1" lang="ja-JP" altLang="en-US" sz="1600" b="1" dirty="0">
                  <a:solidFill>
                    <a:schemeClr val="accent1">
                      <a:lumMod val="50000"/>
                    </a:schemeClr>
                  </a:solidFill>
                </a:rPr>
                <a:t>生成する層</a:t>
              </a:r>
            </a:p>
          </p:txBody>
        </p:sp>
      </p:grpSp>
    </p:spTree>
    <p:extLst>
      <p:ext uri="{BB962C8B-B14F-4D97-AF65-F5344CB8AC3E}">
        <p14:creationId xmlns:p14="http://schemas.microsoft.com/office/powerpoint/2010/main" val="440066360"/>
      </p:ext>
    </p:extLst>
  </p:cSld>
  <p:clrMapOvr>
    <a:masterClrMapping/>
  </p:clrMapOvr>
</p:sld>
</file>

<file path=ppt/theme/theme1.xml><?xml version="1.0" encoding="utf-8"?>
<a:theme xmlns:a="http://schemas.openxmlformats.org/drawingml/2006/main" name="新デザイン">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Tahoma"/>
        <a:ea typeface="メイリオ"/>
        <a:cs typeface=""/>
      </a:majorFont>
      <a:minorFont>
        <a:latin typeface="Tahom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a:solidFill>
            <a:srgbClr val="0070C0"/>
          </a:solidFill>
        </a:ln>
      </a:spPr>
      <a:bodyPr rtlCol="0" anchor="ctr"/>
      <a:lstStyle>
        <a:defPPr algn="ctr">
          <a:defRPr kumimoji="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コニカミノルタ様_提案書.pptx" id="{39F39269-0EE2-4F15-ACD8-9AFDD1EC0825}" vid="{6A7AB3D3-3163-4F64-AA11-1C07A59831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5B1EF40C95E54CBC6C6827CB98F70C" ma:contentTypeVersion="13" ma:contentTypeDescription="新しいドキュメントを作成します。" ma:contentTypeScope="" ma:versionID="8fa5bc3ab3c6c802855d2215a66a08c3">
  <xsd:schema xmlns:xsd="http://www.w3.org/2001/XMLSchema" xmlns:xs="http://www.w3.org/2001/XMLSchema" xmlns:p="http://schemas.microsoft.com/office/2006/metadata/properties" xmlns:ns3="de18309a-05f4-49cc-a172-d63fa39c6335" xmlns:ns4="e8058d4a-ac66-4d24-84f6-35ccf517a640" targetNamespace="http://schemas.microsoft.com/office/2006/metadata/properties" ma:root="true" ma:fieldsID="60fc7df190d80ef856dd495f75f7219e" ns3:_="" ns4:_="">
    <xsd:import namespace="de18309a-05f4-49cc-a172-d63fa39c6335"/>
    <xsd:import namespace="e8058d4a-ac66-4d24-84f6-35ccf517a64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18309a-05f4-49cc-a172-d63fa39c63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058d4a-ac66-4d24-84f6-35ccf517a640"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e18309a-05f4-49cc-a172-d63fa39c6335" xsi:nil="true"/>
  </documentManagement>
</p:properties>
</file>

<file path=customXml/itemProps1.xml><?xml version="1.0" encoding="utf-8"?>
<ds:datastoreItem xmlns:ds="http://schemas.openxmlformats.org/officeDocument/2006/customXml" ds:itemID="{E7234CC1-64BF-4F43-B73D-3CFE2A69CC7C}">
  <ds:schemaRefs>
    <ds:schemaRef ds:uri="http://schemas.microsoft.com/sharepoint/v3/contenttype/forms"/>
  </ds:schemaRefs>
</ds:datastoreItem>
</file>

<file path=customXml/itemProps2.xml><?xml version="1.0" encoding="utf-8"?>
<ds:datastoreItem xmlns:ds="http://schemas.openxmlformats.org/officeDocument/2006/customXml" ds:itemID="{5E6FDEBB-B4BB-4FEB-8CF7-4A8E914A61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18309a-05f4-49cc-a172-d63fa39c6335"/>
    <ds:schemaRef ds:uri="e8058d4a-ac66-4d24-84f6-35ccf517a6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684DE9-9F31-407D-A2FA-B455F196F4EF}">
  <ds:schemaRefs>
    <ds:schemaRef ds:uri="e8058d4a-ac66-4d24-84f6-35ccf517a640"/>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de18309a-05f4-49cc-a172-d63fa39c6335"/>
    <ds:schemaRef ds:uri="http://purl.org/dc/terms/"/>
  </ds:schemaRefs>
</ds:datastoreItem>
</file>

<file path=docProps/app.xml><?xml version="1.0" encoding="utf-8"?>
<Properties xmlns="http://schemas.openxmlformats.org/officeDocument/2006/extended-properties" xmlns:vt="http://schemas.openxmlformats.org/officeDocument/2006/docPropsVTypes">
  <Template>テンプレート</Template>
  <TotalTime>50626</TotalTime>
  <Words>2956</Words>
  <Application>Microsoft Office PowerPoint</Application>
  <PresentationFormat>ワイド画面</PresentationFormat>
  <Paragraphs>283</Paragraphs>
  <Slides>23</Slides>
  <Notes>22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23</vt:i4>
      </vt:variant>
    </vt:vector>
  </HeadingPairs>
  <TitlesOfParts>
    <vt:vector size="31" baseType="lpstr">
      <vt:lpstr>Noto Sans CJK JP</vt:lpstr>
      <vt:lpstr>メイリオ</vt:lpstr>
      <vt:lpstr>游ゴシック</vt:lpstr>
      <vt:lpstr>Arial</vt:lpstr>
      <vt:lpstr>Cambria Math</vt:lpstr>
      <vt:lpstr>Tahoma</vt:lpstr>
      <vt:lpstr>Wingdings</vt:lpstr>
      <vt:lpstr>新デザイン</vt:lpstr>
      <vt:lpstr>No.10 EMDiffuse: a diffusion-based deep learning method augmenting ultrastructural imaging and volume electron microscopy  論文詳細</vt:lpstr>
      <vt:lpstr>PowerPoint プレゼンテーション</vt:lpstr>
      <vt:lpstr>基本情報</vt:lpstr>
      <vt:lpstr>基本情報</vt:lpstr>
      <vt:lpstr>基本情報</vt:lpstr>
      <vt:lpstr>手法説明</vt:lpstr>
      <vt:lpstr>手法説明</vt:lpstr>
      <vt:lpstr>手法説明</vt:lpstr>
      <vt:lpstr>手法説明</vt:lpstr>
      <vt:lpstr>手法説明</vt:lpstr>
      <vt:lpstr>手法説明</vt:lpstr>
      <vt:lpstr>手法説明</vt:lpstr>
      <vt:lpstr>手法説明</vt:lpstr>
      <vt:lpstr>検証結果</vt:lpstr>
      <vt:lpstr>検証結果</vt:lpstr>
      <vt:lpstr>検証結果</vt:lpstr>
      <vt:lpstr>検証結果</vt:lpstr>
      <vt:lpstr>検証結果</vt:lpstr>
      <vt:lpstr>検証結果</vt:lpstr>
      <vt:lpstr>検証結果</vt:lpstr>
      <vt:lpstr>検証結果</vt:lpstr>
      <vt:lpstr>検証結果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学習・推論結果</dc:title>
  <dc:creator>竹内 晴哉</dc:creator>
  <cp:lastModifiedBy>進藤 佑樹</cp:lastModifiedBy>
  <cp:revision>273</cp:revision>
  <cp:lastPrinted>2017-09-09T03:04:02Z</cp:lastPrinted>
  <dcterms:created xsi:type="dcterms:W3CDTF">2017-08-17T08:13:19Z</dcterms:created>
  <dcterms:modified xsi:type="dcterms:W3CDTF">2024-02-13T07:24:06Z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0x010100D45B1EF40C95E54CBC6C6827CB98F70C</vt:lpwstr>
  </property>
</Properties>
</file>